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609" r:id="rId3"/>
    <p:sldId id="258" r:id="rId4"/>
    <p:sldId id="619" r:id="rId5"/>
    <p:sldId id="611" r:id="rId6"/>
    <p:sldId id="612" r:id="rId7"/>
    <p:sldId id="325" r:id="rId8"/>
    <p:sldId id="328" r:id="rId9"/>
    <p:sldId id="321" r:id="rId10"/>
    <p:sldId id="326" r:id="rId11"/>
    <p:sldId id="327" r:id="rId12"/>
    <p:sldId id="329" r:id="rId13"/>
    <p:sldId id="616" r:id="rId14"/>
    <p:sldId id="330" r:id="rId15"/>
    <p:sldId id="614" r:id="rId16"/>
    <p:sldId id="322" r:id="rId17"/>
    <p:sldId id="282" r:id="rId18"/>
    <p:sldId id="32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4" autoAdjust="0"/>
    <p:restoredTop sz="24697" autoAdjust="0"/>
  </p:normalViewPr>
  <p:slideViewPr>
    <p:cSldViewPr>
      <p:cViewPr varScale="1">
        <p:scale>
          <a:sx n="67" d="100"/>
          <a:sy n="67" d="100"/>
        </p:scale>
        <p:origin x="1126" y="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A4999F5-E1C9-4F50-B5B4-94C5DF9EF551}" type="datetimeFigureOut">
              <a:rPr lang="en-CA" smtClean="0"/>
              <a:t>2022-08-05</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67C58DA-BDE5-4C9C-AE72-703D25A6F0AB}" type="slidenum">
              <a:rPr lang="en-CA" smtClean="0"/>
              <a:t>‹#›</a:t>
            </a:fld>
            <a:endParaRPr lang="en-CA"/>
          </a:p>
        </p:txBody>
      </p:sp>
    </p:spTree>
    <p:extLst>
      <p:ext uri="{BB962C8B-B14F-4D97-AF65-F5344CB8AC3E}">
        <p14:creationId xmlns:p14="http://schemas.microsoft.com/office/powerpoint/2010/main" val="38941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958C5D-C1F0-40DE-8F3F-4B8E1BD151A3}" type="datetimeFigureOut">
              <a:rPr lang="en-US" smtClean="0"/>
              <a:t>8/5/2022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C1ADF1D-F855-40B2-BC5D-19BB05AB1A90}" type="slidenum">
              <a:rPr lang="en-US" smtClean="0"/>
              <a:t>‹#›</a:t>
            </a:fld>
            <a:endParaRPr lang="en-US"/>
          </a:p>
        </p:txBody>
      </p:sp>
    </p:spTree>
    <p:extLst>
      <p:ext uri="{BB962C8B-B14F-4D97-AF65-F5344CB8AC3E}">
        <p14:creationId xmlns:p14="http://schemas.microsoft.com/office/powerpoint/2010/main" val="150208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683568" y="1412776"/>
            <a:ext cx="7776864" cy="1872208"/>
          </a:xfrm>
        </p:spPr>
        <p:txBody>
          <a:bodyPr>
            <a:normAutofit/>
          </a:bodyPr>
          <a:lstStyle>
            <a:lvl1pPr marL="0" indent="0" algn="ctr">
              <a:buNone/>
              <a:defRPr sz="3400" b="1">
                <a:solidFill>
                  <a:srgbClr val="519136"/>
                </a:solidFill>
              </a:defRPr>
            </a:lvl1pPr>
          </a:lstStyle>
          <a:p>
            <a:pPr lvl="0"/>
            <a:r>
              <a:rPr lang="en-US" dirty="0"/>
              <a:t>Click to edit Title</a:t>
            </a:r>
          </a:p>
        </p:txBody>
      </p:sp>
      <p:sp>
        <p:nvSpPr>
          <p:cNvPr id="12" name="Text Placeholder 10"/>
          <p:cNvSpPr>
            <a:spLocks noGrp="1"/>
          </p:cNvSpPr>
          <p:nvPr>
            <p:ph type="body" sz="quarter" idx="14" hasCustomPrompt="1"/>
          </p:nvPr>
        </p:nvSpPr>
        <p:spPr>
          <a:xfrm>
            <a:off x="683568" y="3501008"/>
            <a:ext cx="7776864" cy="1368152"/>
          </a:xfrm>
        </p:spPr>
        <p:txBody>
          <a:bodyPr>
            <a:normAutofit/>
          </a:bodyPr>
          <a:lstStyle>
            <a:lvl1pPr marL="0" indent="0" algn="ctr">
              <a:buNone/>
              <a:defRPr sz="2600">
                <a:solidFill>
                  <a:schemeClr val="tx1"/>
                </a:solidFill>
              </a:defRPr>
            </a:lvl1pPr>
          </a:lstStyle>
          <a:p>
            <a:pPr lvl="0"/>
            <a:r>
              <a:rPr lang="en-US" dirty="0"/>
              <a:t>Click to edit Subtitle/Description</a:t>
            </a:r>
          </a:p>
        </p:txBody>
      </p:sp>
      <p:sp>
        <p:nvSpPr>
          <p:cNvPr id="13" name="Text Placeholder 10"/>
          <p:cNvSpPr>
            <a:spLocks noGrp="1"/>
          </p:cNvSpPr>
          <p:nvPr>
            <p:ph type="body" sz="quarter" idx="15" hasCustomPrompt="1"/>
          </p:nvPr>
        </p:nvSpPr>
        <p:spPr>
          <a:xfrm>
            <a:off x="683568" y="5085185"/>
            <a:ext cx="7776864" cy="1080120"/>
          </a:xfrm>
        </p:spPr>
        <p:txBody>
          <a:bodyPr>
            <a:normAutofit/>
          </a:bodyPr>
          <a:lstStyle>
            <a:lvl1pPr marL="0" indent="0" algn="ctr">
              <a:buNone/>
              <a:defRPr sz="1800">
                <a:solidFill>
                  <a:srgbClr val="519136"/>
                </a:solidFill>
              </a:defRPr>
            </a:lvl1pPr>
          </a:lstStyle>
          <a:p>
            <a:pPr lvl="0"/>
            <a:r>
              <a:rPr lang="en-US" dirty="0"/>
              <a:t>Click to edit Presenter/Author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Content Placeholder 2"/>
          <p:cNvSpPr>
            <a:spLocks noGrp="1"/>
          </p:cNvSpPr>
          <p:nvPr>
            <p:ph idx="1"/>
          </p:nvPr>
        </p:nvSpPr>
        <p:spPr/>
        <p:txBody>
          <a:bodyPr/>
          <a:lstStyle>
            <a:lvl1pPr marL="360000" indent="-360000">
              <a:spcBef>
                <a:spcPts val="1200"/>
              </a:spcBef>
              <a:defRPr sz="2800"/>
            </a:lvl1pPr>
            <a:lvl2pPr marL="720000" indent="-360000">
              <a:spcBef>
                <a:spcPts val="300"/>
              </a:spcBef>
              <a:spcAft>
                <a:spcPts val="0"/>
              </a:spcAft>
              <a:buFont typeface="Arial" panose="020B0604020202020204" pitchFamily="34" charset="0"/>
              <a:buChar char="•"/>
              <a:defRPr sz="2400"/>
            </a:lvl2pPr>
            <a:lvl3pPr marL="1080000" indent="-360000">
              <a:spcBef>
                <a:spcPts val="300"/>
              </a:spcBef>
              <a:buFont typeface="Arial" panose="020B0604020202020204" pitchFamily="34" charset="0"/>
              <a:buChar char="•"/>
              <a:defRPr sz="2200"/>
            </a:lvl3pPr>
            <a:lvl4pPr marL="1440000" indent="-360000">
              <a:spcBef>
                <a:spcPts val="300"/>
              </a:spcBef>
              <a:buFont typeface="Arial" panose="020B0604020202020204" pitchFamily="34" charset="0"/>
              <a:buChar char="•"/>
              <a:defRPr sz="2000"/>
            </a:lvl4pPr>
            <a:lvl5pPr marL="1800000" indent="-360000">
              <a:spcBef>
                <a:spcPts val="300"/>
              </a:spcBef>
              <a:buFont typeface="Arial" panose="020B0604020202020204" pitchFamily="34" charset="0"/>
              <a:buChar cha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836712"/>
            <a:ext cx="4032448" cy="547260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836712"/>
            <a:ext cx="4120456" cy="5472608"/>
          </a:xfrm>
        </p:spPr>
        <p:txBody>
          <a:bodyPr/>
          <a:lstStyle>
            <a:lvl1pPr>
              <a:defRPr sz="2400"/>
            </a:lvl1pPr>
            <a:lvl2pPr marL="173736" indent="-173736">
              <a:buFont typeface="Arial" panose="020B0604020202020204" pitchFamily="34" charset="0"/>
              <a:buChar char="•"/>
              <a:defRPr sz="24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hasCustomPrompt="1"/>
          </p:nvPr>
        </p:nvSpPr>
        <p:spPr/>
        <p:txBody>
          <a:bodyPr/>
          <a:lstStyle>
            <a:lvl1pPr>
              <a:defRPr/>
            </a:lvl1pPr>
          </a:lstStyle>
          <a:p>
            <a:r>
              <a:rPr lang="en-US" dirty="0"/>
              <a:t>Click to edit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4" name="Content Placeholder 3"/>
          <p:cNvSpPr>
            <a:spLocks noGrp="1"/>
          </p:cNvSpPr>
          <p:nvPr>
            <p:ph sz="half" idx="2"/>
          </p:nvPr>
        </p:nvSpPr>
        <p:spPr>
          <a:xfrm>
            <a:off x="323528" y="1556792"/>
            <a:ext cx="4104456" cy="482453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16016" y="1556792"/>
            <a:ext cx="4104456" cy="4824536"/>
          </a:xfrm>
        </p:spPr>
        <p:txBody>
          <a:bodyPr/>
          <a:lstStyle>
            <a:lvl1pPr>
              <a:defRPr sz="2400"/>
            </a:lvl1pPr>
            <a:lvl2pPr marL="173736" indent="-173736">
              <a:buFont typeface="Arial" panose="020B0604020202020204" pitchFamily="34" charset="0"/>
              <a:buChar char="•"/>
              <a:defRPr sz="2000"/>
            </a:lvl2pPr>
            <a:lvl3pPr marL="402336" indent="-164592">
              <a:buFont typeface="Arial" panose="020B0604020202020204" pitchFamily="34" charset="0"/>
              <a:buChar char="•"/>
              <a:defRPr sz="2200"/>
            </a:lvl3pPr>
            <a:lvl4pPr marL="630936" indent="-164592">
              <a:buFont typeface="Arial" panose="020B0604020202020204" pitchFamily="34" charset="0"/>
              <a:buChar char="•"/>
              <a:defRPr sz="2000"/>
            </a:lvl4pPr>
            <a:lvl5pPr marL="859536" indent="-173736">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
        <p:nvSpPr>
          <p:cNvPr id="11" name="Text Placeholder 4"/>
          <p:cNvSpPr>
            <a:spLocks noGrp="1"/>
          </p:cNvSpPr>
          <p:nvPr>
            <p:ph type="body" sz="quarter" idx="13" hasCustomPrompt="1"/>
          </p:nvPr>
        </p:nvSpPr>
        <p:spPr>
          <a:xfrm>
            <a:off x="4716016" y="836712"/>
            <a:ext cx="4120456"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12" name="Text Placeholder 4"/>
          <p:cNvSpPr>
            <a:spLocks noGrp="1"/>
          </p:cNvSpPr>
          <p:nvPr>
            <p:ph type="body" sz="quarter" idx="14" hasCustomPrompt="1"/>
          </p:nvPr>
        </p:nvSpPr>
        <p:spPr>
          <a:xfrm>
            <a:off x="323528" y="836712"/>
            <a:ext cx="4120456" cy="548640"/>
          </a:xfrm>
        </p:spPr>
        <p:txBody>
          <a:bodyPr anchor="b">
            <a:noAutofit/>
          </a:bodyPr>
          <a:lstStyle>
            <a:lvl1pPr marL="0" indent="0" algn="r">
              <a:buNone/>
              <a:defRPr lang="en-US" sz="1800" b="0" kern="1200" cap="none" spc="400" baseline="0" dirty="0" smtClean="0">
                <a:solidFill>
                  <a:schemeClr val="tx1"/>
                </a:solidFill>
                <a:latin typeface="Calibri" panose="020F0502020204030204" pitchFamily="34" charset="0"/>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323850" y="836712"/>
            <a:ext cx="8496300" cy="4752528"/>
          </a:xfrm>
        </p:spPr>
        <p:txBody>
          <a:bodyPr/>
          <a:lstStyle>
            <a:lvl1pPr marL="0" indent="0">
              <a:buNone/>
              <a:defRPr/>
            </a:lvl1pPr>
          </a:lstStyle>
          <a:p>
            <a:r>
              <a:rPr lang="en-US"/>
              <a:t>Click icon to add picture</a:t>
            </a:r>
            <a:endParaRPr lang="en-CA" dirty="0"/>
          </a:p>
        </p:txBody>
      </p:sp>
      <p:sp>
        <p:nvSpPr>
          <p:cNvPr id="4" name="Text Placeholder 3"/>
          <p:cNvSpPr>
            <a:spLocks noGrp="1"/>
          </p:cNvSpPr>
          <p:nvPr>
            <p:ph type="body" sz="quarter" idx="11" hasCustomPrompt="1"/>
          </p:nvPr>
        </p:nvSpPr>
        <p:spPr>
          <a:xfrm>
            <a:off x="323850" y="5734075"/>
            <a:ext cx="8496300" cy="503237"/>
          </a:xfrm>
        </p:spPr>
        <p:txBody>
          <a:bodyPr/>
          <a:lstStyle>
            <a:lvl1pPr marL="0" indent="0" algn="ctr">
              <a:buNone/>
              <a:defRPr/>
            </a:lvl1pPr>
          </a:lstStyle>
          <a:p>
            <a:pPr lvl="0"/>
            <a:r>
              <a:rPr lang="en-US" dirty="0"/>
              <a:t>Add Description/Title</a:t>
            </a:r>
          </a:p>
        </p:txBody>
      </p:sp>
    </p:spTree>
    <p:extLst>
      <p:ext uri="{BB962C8B-B14F-4D97-AF65-F5344CB8AC3E}">
        <p14:creationId xmlns:p14="http://schemas.microsoft.com/office/powerpoint/2010/main" val="23884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ext Placeholder 2"/>
          <p:cNvSpPr>
            <a:spLocks noGrp="1"/>
          </p:cNvSpPr>
          <p:nvPr>
            <p:ph type="body" orient="vert" idx="1"/>
          </p:nvPr>
        </p:nvSpPr>
        <p:spPr>
          <a:xfrm>
            <a:off x="323528" y="836712"/>
            <a:ext cx="8496944" cy="5472608"/>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6100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54ED01-E2A0-4C1E-8E21-014B99041579}" type="slidenum">
              <a:rPr lang="en-US" smtClean="0"/>
              <a:pPr/>
              <a:t>‹#›</a:t>
            </a:fld>
            <a:endParaRPr lang="en-US" dirty="0"/>
          </a:p>
        </p:txBody>
      </p:sp>
      <p:sp>
        <p:nvSpPr>
          <p:cNvPr id="4" name="Vertical Title 1"/>
          <p:cNvSpPr>
            <a:spLocks noGrp="1"/>
          </p:cNvSpPr>
          <p:nvPr>
            <p:ph type="title" orient="vert"/>
          </p:nvPr>
        </p:nvSpPr>
        <p:spPr>
          <a:xfrm>
            <a:off x="8378080" y="274638"/>
            <a:ext cx="586408" cy="5962673"/>
          </a:xfrm>
        </p:spPr>
        <p:txBody>
          <a:bodyPr vert="eaVert"/>
          <a:lstStyle/>
          <a:p>
            <a:r>
              <a:rPr lang="en-US"/>
              <a:t>Click to edit Master title style</a:t>
            </a:r>
            <a:endParaRPr lang="en-US" dirty="0"/>
          </a:p>
        </p:txBody>
      </p:sp>
      <p:sp>
        <p:nvSpPr>
          <p:cNvPr id="5" name="Vertical Text Placeholder 2"/>
          <p:cNvSpPr>
            <a:spLocks noGrp="1"/>
          </p:cNvSpPr>
          <p:nvPr>
            <p:ph type="body" orient="vert" idx="1"/>
          </p:nvPr>
        </p:nvSpPr>
        <p:spPr>
          <a:xfrm>
            <a:off x="457200" y="274638"/>
            <a:ext cx="7715200" cy="5962673"/>
          </a:xfrm>
        </p:spPr>
        <p:txBody>
          <a:bodyPr vert="eaVert"/>
          <a:lstStyle>
            <a:lvl2pPr marL="173736" indent="-173736">
              <a:buFont typeface="Arial" panose="020B0604020202020204" pitchFamily="34" charset="0"/>
              <a:buChar char="•"/>
              <a:defRPr/>
            </a:lvl2pPr>
            <a:lvl3pPr marL="402336" indent="-164592">
              <a:buFont typeface="Arial" panose="020B0604020202020204" pitchFamily="34" charset="0"/>
              <a:buChar char="•"/>
              <a:defRPr/>
            </a:lvl3pPr>
            <a:lvl4pPr marL="630936" indent="-164592">
              <a:buFont typeface="Arial" panose="020B0604020202020204" pitchFamily="34" charset="0"/>
              <a:buChar char="•"/>
              <a:defRPr/>
            </a:lvl4pPr>
            <a:lvl5pPr marL="859536" indent="-173736">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3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16632"/>
            <a:ext cx="8496944" cy="548640"/>
          </a:xfrm>
          <a:prstGeom prst="rect">
            <a:avLst/>
          </a:prstGeom>
        </p:spPr>
        <p:txBody>
          <a:bodyPr vert="horz" lIns="91440" tIns="45720" rIns="91440" bIns="45720" rtlCol="0" anchor="ctr">
            <a:noAutofit/>
          </a:bodyPr>
          <a:lstStyle/>
          <a:p>
            <a:r>
              <a:rPr lang="en-US" dirty="0"/>
              <a:t>Click to Edit Title</a:t>
            </a:r>
          </a:p>
        </p:txBody>
      </p:sp>
      <p:sp>
        <p:nvSpPr>
          <p:cNvPr id="3" name="Text Placeholder 2"/>
          <p:cNvSpPr>
            <a:spLocks noGrp="1"/>
          </p:cNvSpPr>
          <p:nvPr>
            <p:ph type="body" idx="1"/>
          </p:nvPr>
        </p:nvSpPr>
        <p:spPr>
          <a:xfrm>
            <a:off x="323528" y="836712"/>
            <a:ext cx="8496944" cy="5472608"/>
          </a:xfrm>
          <a:prstGeom prst="rect">
            <a:avLst/>
          </a:prstGeom>
        </p:spPr>
        <p:txBody>
          <a:bodyPr vert="horz" lIns="91440" tIns="45720" rIns="91440" bIns="45720" rtlCol="0">
            <a:normAutofit/>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 id="2147483662" r:id="rId8"/>
    <p:sldLayoutId id="2147483655" r:id="rId9"/>
  </p:sldLayoutIdLst>
  <p:hf hdr="0" ftr="0" dt="0"/>
  <p:txStyles>
    <p:titleStyle>
      <a:lvl1pPr algn="ctr" defTabSz="914400" rtl="0" eaLnBrk="1" latinLnBrk="0" hangingPunct="1">
        <a:spcBef>
          <a:spcPct val="0"/>
        </a:spcBef>
        <a:buNone/>
        <a:defRPr sz="3200" strike="noStrike" kern="1200" cap="none" baseline="0">
          <a:solidFill>
            <a:srgbClr val="519136"/>
          </a:solidFill>
          <a:latin typeface="Calibri" panose="020F0502020204030204" pitchFamily="34" charset="0"/>
          <a:ea typeface="+mj-ea"/>
          <a:cs typeface="+mj-cs"/>
        </a:defRPr>
      </a:lvl1pPr>
    </p:titleStyle>
    <p:bodyStyle>
      <a:lvl1pPr marL="179388" indent="-179388" algn="l" defTabSz="914400" rtl="0" eaLnBrk="1" latinLnBrk="0" hangingPunct="1">
        <a:spcBef>
          <a:spcPts val="800"/>
        </a:spcBef>
        <a:buClr>
          <a:srgbClr val="519136"/>
        </a:buClr>
        <a:buFont typeface="Arial" panose="020B0604020202020204" pitchFamily="34" charset="0"/>
        <a:buChar char="•"/>
        <a:defRPr sz="2400" b="0" kern="1200">
          <a:solidFill>
            <a:schemeClr val="tx1"/>
          </a:solidFill>
          <a:latin typeface="Calibri" panose="020F0502020204030204" pitchFamily="34" charset="0"/>
          <a:ea typeface="+mn-ea"/>
          <a:cs typeface="+mn-cs"/>
        </a:defRPr>
      </a:lvl1pPr>
      <a:lvl2pPr marL="173736" indent="-173736"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2pPr>
      <a:lvl3pPr marL="402336" indent="-164592" algn="l" defTabSz="914400" rtl="0" eaLnBrk="1" latinLnBrk="0" hangingPunct="1">
        <a:spcBef>
          <a:spcPts val="300"/>
        </a:spcBef>
        <a:buClr>
          <a:srgbClr val="519136"/>
        </a:buClr>
        <a:buFont typeface="Arial" panose="020B0604020202020204" pitchFamily="34" charset="0"/>
        <a:buChar char="•"/>
        <a:defRPr sz="2200" kern="1200">
          <a:solidFill>
            <a:schemeClr val="tx1"/>
          </a:solidFill>
          <a:latin typeface="Calibri" panose="020F0502020204030204" pitchFamily="34" charset="0"/>
          <a:ea typeface="+mn-ea"/>
          <a:cs typeface="+mn-cs"/>
        </a:defRPr>
      </a:lvl3pPr>
      <a:lvl4pPr marL="630936" indent="-164592" algn="l" defTabSz="914400" rtl="0" eaLnBrk="1" latinLnBrk="0" hangingPunct="1">
        <a:spcBef>
          <a:spcPts val="300"/>
        </a:spcBef>
        <a:buClr>
          <a:srgbClr val="519136"/>
        </a:buClr>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859536" indent="-173736" algn="l" defTabSz="914400" rtl="0" eaLnBrk="1" latinLnBrk="0" hangingPunct="1">
        <a:spcBef>
          <a:spcPts val="300"/>
        </a:spcBef>
        <a:buClr>
          <a:srgbClr val="519136"/>
        </a:buClr>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1097280" indent="-173736" algn="l" defTabSz="914400" rtl="0" eaLnBrk="1" latinLnBrk="0" hangingPunct="1">
        <a:spcBef>
          <a:spcPts val="300"/>
        </a:spcBef>
        <a:buClr>
          <a:srgbClr val="519136"/>
        </a:buClr>
        <a:buFont typeface="Arial" panose="020B0604020202020204" pitchFamily="34" charset="0"/>
        <a:buChar char="•"/>
        <a:defRPr sz="1600" kern="1200">
          <a:solidFill>
            <a:schemeClr val="tx1"/>
          </a:solidFill>
          <a:latin typeface="Calibri" panose="020F0502020204030204" pitchFamily="34" charset="0"/>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08898" y="2960948"/>
            <a:ext cx="7776864" cy="864096"/>
          </a:xfrm>
        </p:spPr>
        <p:txBody>
          <a:bodyPr>
            <a:normAutofit fontScale="85000" lnSpcReduction="20000"/>
          </a:bodyPr>
          <a:lstStyle/>
          <a:p>
            <a:r>
              <a:rPr lang="en-US" sz="3600" dirty="0"/>
              <a:t>Technological Advances in Clinical Trial Conduct: CCTG Perspective</a:t>
            </a:r>
            <a:endParaRPr lang="en-CA" sz="2800" b="0" dirty="0"/>
          </a:p>
          <a:p>
            <a:endParaRPr lang="en-CA" dirty="0"/>
          </a:p>
        </p:txBody>
      </p:sp>
      <p:sp>
        <p:nvSpPr>
          <p:cNvPr id="3" name="Text Placeholder 2"/>
          <p:cNvSpPr>
            <a:spLocks noGrp="1"/>
          </p:cNvSpPr>
          <p:nvPr>
            <p:ph type="body" sz="quarter" idx="14"/>
          </p:nvPr>
        </p:nvSpPr>
        <p:spPr>
          <a:xfrm>
            <a:off x="683568" y="3717032"/>
            <a:ext cx="7776864" cy="1368152"/>
          </a:xfrm>
        </p:spPr>
        <p:txBody>
          <a:bodyPr>
            <a:normAutofit/>
          </a:bodyPr>
          <a:lstStyle/>
          <a:p>
            <a:r>
              <a:rPr lang="en-CA" sz="2000" dirty="0">
                <a:solidFill>
                  <a:schemeClr val="accent4"/>
                </a:solidFill>
              </a:rPr>
              <a:t>August 5, 2022</a:t>
            </a:r>
          </a:p>
        </p:txBody>
      </p:sp>
      <p:sp>
        <p:nvSpPr>
          <p:cNvPr id="5" name="Text Placeholder 4"/>
          <p:cNvSpPr>
            <a:spLocks noGrp="1"/>
          </p:cNvSpPr>
          <p:nvPr>
            <p:ph type="body" sz="quarter" idx="15"/>
          </p:nvPr>
        </p:nvSpPr>
        <p:spPr/>
        <p:txBody>
          <a:bodyPr/>
          <a:lstStyle/>
          <a:p>
            <a:r>
              <a:rPr lang="en-US" dirty="0"/>
              <a:t>Lam Pho, Chief Information Officer</a:t>
            </a:r>
          </a:p>
        </p:txBody>
      </p:sp>
    </p:spTree>
    <p:extLst>
      <p:ext uri="{BB962C8B-B14F-4D97-AF65-F5344CB8AC3E}">
        <p14:creationId xmlns:p14="http://schemas.microsoft.com/office/powerpoint/2010/main" val="683614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err="1"/>
              <a:t>eConsent</a:t>
            </a:r>
            <a:r>
              <a:rPr lang="en-US" dirty="0"/>
              <a:t> (cont’d)</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fontScale="92500"/>
          </a:bodyPr>
          <a:lstStyle/>
          <a:p>
            <a:r>
              <a:rPr lang="en-US" sz="2600" dirty="0"/>
              <a:t>Further investigate adoption of e-Consent to facilitate ease and reduce burden of trial participation</a:t>
            </a:r>
          </a:p>
          <a:p>
            <a:pPr lvl="1"/>
            <a:r>
              <a:rPr lang="en-US" sz="2200" dirty="0"/>
              <a:t>Determine scope and types of e-consent, languages; informed consent form for trial, collection of information related to tissue, pregnancy, exposure to investigational agents</a:t>
            </a:r>
          </a:p>
          <a:p>
            <a:pPr lvl="1"/>
            <a:r>
              <a:rPr lang="en-US" sz="2200" dirty="0"/>
              <a:t>Identify, review, and address regulatory concerns (including FDA 21 CFR Part 11 for use of electronic informed consent) and also privacy concerns, impact on REB approval</a:t>
            </a:r>
          </a:p>
          <a:p>
            <a:pPr lvl="1"/>
            <a:r>
              <a:rPr lang="en-US" sz="2200" dirty="0"/>
              <a:t>Version control, administration and management; impact on Central Office and REB review/procedures</a:t>
            </a:r>
          </a:p>
          <a:p>
            <a:pPr lvl="1"/>
            <a:r>
              <a:rPr lang="en-US" sz="2200" dirty="0"/>
              <a:t>Enforcement of e-Consent vs hard/paper copy</a:t>
            </a:r>
          </a:p>
          <a:p>
            <a:pPr lvl="1"/>
            <a:r>
              <a:rPr lang="en-US" sz="2200" dirty="0"/>
              <a:t>Enforcement of electronic/digital signature for e-Consent</a:t>
            </a:r>
          </a:p>
          <a:p>
            <a:pPr lvl="1"/>
            <a:r>
              <a:rPr lang="en-US" sz="2200" dirty="0"/>
              <a:t>Storage of electronic records, documents, format, backups, retention</a:t>
            </a:r>
          </a:p>
          <a:p>
            <a:pPr lvl="1"/>
            <a:r>
              <a:rPr lang="en-US" sz="2200" dirty="0"/>
              <a:t>Accessibility to e-consent records including privacy concerns; subject, site, sponsor/partners/monitors, regulatory/inspectors/auditors</a:t>
            </a:r>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10</a:t>
            </a:fld>
            <a:endParaRPr lang="en-US"/>
          </a:p>
        </p:txBody>
      </p:sp>
    </p:spTree>
    <p:extLst>
      <p:ext uri="{BB962C8B-B14F-4D97-AF65-F5344CB8AC3E}">
        <p14:creationId xmlns:p14="http://schemas.microsoft.com/office/powerpoint/2010/main" val="373075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err="1"/>
              <a:t>eConsent</a:t>
            </a:r>
            <a:r>
              <a:rPr lang="en-US" dirty="0"/>
              <a:t> (cont’d)</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a:bodyPr>
          <a:lstStyle/>
          <a:p>
            <a:r>
              <a:rPr lang="en-US" dirty="0"/>
              <a:t>Benefits</a:t>
            </a:r>
          </a:p>
          <a:p>
            <a:pPr lvl="1"/>
            <a:r>
              <a:rPr lang="en-US" dirty="0"/>
              <a:t>Reduces chance of signing incorrect consent version; enforce correct version and compliance</a:t>
            </a:r>
          </a:p>
          <a:p>
            <a:pPr lvl="1"/>
            <a:r>
              <a:rPr lang="en-US" dirty="0"/>
              <a:t>New versions can be pushed to sites and subjects; enforce compliance</a:t>
            </a:r>
          </a:p>
          <a:p>
            <a:pPr lvl="1"/>
            <a:r>
              <a:rPr lang="en-US" dirty="0"/>
              <a:t>Eliminate document reconciliation as managed electronically</a:t>
            </a:r>
          </a:p>
          <a:p>
            <a:r>
              <a:rPr lang="en-US" dirty="0"/>
              <a:t>Challenges</a:t>
            </a:r>
          </a:p>
          <a:p>
            <a:pPr lvl="1"/>
            <a:r>
              <a:rPr lang="en-US" dirty="0"/>
              <a:t>Highly regulated/audited information and process</a:t>
            </a:r>
          </a:p>
          <a:p>
            <a:pPr lvl="1"/>
            <a:r>
              <a:rPr lang="en-US" dirty="0"/>
              <a:t>REB/site specific consent forms and processes impact versioning</a:t>
            </a:r>
          </a:p>
          <a:p>
            <a:endParaRPr lang="en-US" dirty="0"/>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393691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a:t>Patient Portal</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a:bodyPr>
          <a:lstStyle/>
          <a:p>
            <a:r>
              <a:rPr lang="en-US" dirty="0"/>
              <a:t>A single destination for patients for access to CCTG’s clinical trial network</a:t>
            </a:r>
          </a:p>
          <a:p>
            <a:pPr lvl="1"/>
            <a:r>
              <a:rPr lang="en-US" sz="2200" dirty="0"/>
              <a:t>Register and maintain their own user profile</a:t>
            </a:r>
          </a:p>
          <a:p>
            <a:pPr lvl="1"/>
            <a:r>
              <a:rPr lang="en-US" sz="2200" dirty="0"/>
              <a:t>Learn about new trials</a:t>
            </a:r>
          </a:p>
          <a:p>
            <a:pPr lvl="1"/>
            <a:r>
              <a:rPr lang="en-US" sz="2200" dirty="0"/>
              <a:t>Register for potential trials</a:t>
            </a:r>
          </a:p>
          <a:p>
            <a:pPr lvl="1"/>
            <a:r>
              <a:rPr lang="en-US" sz="2200" dirty="0"/>
              <a:t>Access and view their electronic consents (</a:t>
            </a:r>
            <a:r>
              <a:rPr lang="en-US" sz="2200" dirty="0" err="1"/>
              <a:t>eConsent</a:t>
            </a:r>
            <a:r>
              <a:rPr lang="en-US" sz="2200" dirty="0"/>
              <a:t>)</a:t>
            </a:r>
          </a:p>
          <a:p>
            <a:pPr lvl="1"/>
            <a:r>
              <a:rPr lang="en-US" sz="2200" dirty="0"/>
              <a:t>Utilize clinical outcome assessment technologies (</a:t>
            </a:r>
            <a:r>
              <a:rPr lang="en-US" sz="2200" dirty="0" err="1"/>
              <a:t>eCOA</a:t>
            </a:r>
            <a:r>
              <a:rPr lang="en-US" sz="2200" dirty="0"/>
              <a:t>) including report outcomes (ePRO)</a:t>
            </a:r>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12</a:t>
            </a:fld>
            <a:endParaRPr lang="en-US"/>
          </a:p>
        </p:txBody>
      </p:sp>
    </p:spTree>
    <p:extLst>
      <p:ext uri="{BB962C8B-B14F-4D97-AF65-F5344CB8AC3E}">
        <p14:creationId xmlns:p14="http://schemas.microsoft.com/office/powerpoint/2010/main" val="425792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F39-9536-4577-2C96-763908F36BE2}"/>
              </a:ext>
            </a:extLst>
          </p:cNvPr>
          <p:cNvSpPr>
            <a:spLocks noGrp="1"/>
          </p:cNvSpPr>
          <p:nvPr>
            <p:ph type="title"/>
          </p:nvPr>
        </p:nvSpPr>
        <p:spPr/>
        <p:txBody>
          <a:bodyPr/>
          <a:lstStyle/>
          <a:p>
            <a:r>
              <a:rPr lang="en-US" dirty="0"/>
              <a:t>Data Analytics &amp; Visualization</a:t>
            </a:r>
          </a:p>
        </p:txBody>
      </p:sp>
      <p:sp>
        <p:nvSpPr>
          <p:cNvPr id="3" name="Content Placeholder 2">
            <a:extLst>
              <a:ext uri="{FF2B5EF4-FFF2-40B4-BE49-F238E27FC236}">
                <a16:creationId xmlns:a16="http://schemas.microsoft.com/office/drawing/2014/main" id="{B9733EA8-465F-55DD-F3A4-9BA45BFF1C4A}"/>
              </a:ext>
            </a:extLst>
          </p:cNvPr>
          <p:cNvSpPr>
            <a:spLocks noGrp="1"/>
          </p:cNvSpPr>
          <p:nvPr>
            <p:ph idx="1"/>
          </p:nvPr>
        </p:nvSpPr>
        <p:spPr/>
        <p:txBody>
          <a:bodyPr>
            <a:normAutofit lnSpcReduction="10000"/>
          </a:bodyPr>
          <a:lstStyle/>
          <a:p>
            <a:r>
              <a:rPr lang="en-US" b="1" i="1" dirty="0">
                <a:solidFill>
                  <a:srgbClr val="519136"/>
                </a:solidFill>
              </a:rPr>
              <a:t>Data analytics </a:t>
            </a:r>
            <a:r>
              <a:rPr lang="en-US" dirty="0"/>
              <a:t>is a discipline focused on extracting insights from data. It comprises the processes, tools and techniques of data analysis and management, including the collection, organization, and storage of data.</a:t>
            </a:r>
          </a:p>
          <a:p>
            <a:pPr marL="360000" lvl="1" indent="0">
              <a:buNone/>
            </a:pPr>
            <a:r>
              <a:rPr lang="en-US" dirty="0"/>
              <a:t>https://www.cio.com/article/191313/what-is-data-analytics-analyzing-and-managing-data-for-decisions.html</a:t>
            </a:r>
          </a:p>
          <a:p>
            <a:r>
              <a:rPr lang="en-US" b="1" i="1" dirty="0">
                <a:solidFill>
                  <a:srgbClr val="519136"/>
                </a:solidFill>
              </a:rPr>
              <a:t>Data visualization </a:t>
            </a:r>
            <a:r>
              <a:rPr lang="en-US" dirty="0"/>
              <a:t>is the graphical representation of information and data. By using visual elements like charts, graphs, and maps, data visualization tools provide an accessible way to see and understand trends, outliers, and patterns in data.</a:t>
            </a:r>
          </a:p>
          <a:p>
            <a:pPr marL="360000" lvl="1" indent="0">
              <a:buNone/>
            </a:pPr>
            <a:r>
              <a:rPr lang="en-US" dirty="0"/>
              <a:t>https://www.tableau.com/learn/articles/data-visualization</a:t>
            </a:r>
          </a:p>
        </p:txBody>
      </p:sp>
      <p:sp>
        <p:nvSpPr>
          <p:cNvPr id="4" name="Slide Number Placeholder 3">
            <a:extLst>
              <a:ext uri="{FF2B5EF4-FFF2-40B4-BE49-F238E27FC236}">
                <a16:creationId xmlns:a16="http://schemas.microsoft.com/office/drawing/2014/main" id="{08E569C3-8C8B-61BC-6101-10E5D8F8427C}"/>
              </a:ext>
            </a:extLst>
          </p:cNvPr>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336193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a:t>Data Analytics &amp; Visualizations</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a:bodyPr>
          <a:lstStyle/>
          <a:p>
            <a:r>
              <a:rPr lang="en-US" dirty="0"/>
              <a:t>CCTG has a variety of applications for monitoring its trials including the Centre Performance Index (CPI) and monitoring reports (outstanding queries, CRF timeliness)</a:t>
            </a:r>
          </a:p>
          <a:p>
            <a:pPr lvl="1"/>
            <a:r>
              <a:rPr lang="en-US" dirty="0"/>
              <a:t>These reports are mostly tabular and static (not real-time)</a:t>
            </a:r>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14</a:t>
            </a:fld>
            <a:endParaRPr lang="en-US"/>
          </a:p>
        </p:txBody>
      </p:sp>
    </p:spTree>
    <p:extLst>
      <p:ext uri="{BB962C8B-B14F-4D97-AF65-F5344CB8AC3E}">
        <p14:creationId xmlns:p14="http://schemas.microsoft.com/office/powerpoint/2010/main" val="140051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143F20-A9CA-00DE-48D3-CB5489EFB886}"/>
              </a:ext>
            </a:extLst>
          </p:cNvPr>
          <p:cNvPicPr>
            <a:picLocks noChangeAspect="1"/>
          </p:cNvPicPr>
          <p:nvPr/>
        </p:nvPicPr>
        <p:blipFill>
          <a:blip r:embed="rId2"/>
          <a:stretch>
            <a:fillRect/>
          </a:stretch>
        </p:blipFill>
        <p:spPr>
          <a:xfrm>
            <a:off x="251520" y="913556"/>
            <a:ext cx="3429187" cy="229458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A6EA1D09-AD02-B464-F2F2-F4498D21CD28}"/>
              </a:ext>
            </a:extLst>
          </p:cNvPr>
          <p:cNvPicPr>
            <a:picLocks noChangeAspect="1"/>
          </p:cNvPicPr>
          <p:nvPr/>
        </p:nvPicPr>
        <p:blipFill>
          <a:blip r:embed="rId3"/>
          <a:stretch>
            <a:fillRect/>
          </a:stretch>
        </p:blipFill>
        <p:spPr>
          <a:xfrm>
            <a:off x="107504" y="3068960"/>
            <a:ext cx="2144305" cy="186595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D7252137-D685-4C70-40DD-380FFBD8F5B1}"/>
              </a:ext>
            </a:extLst>
          </p:cNvPr>
          <p:cNvSpPr>
            <a:spLocks noGrp="1"/>
          </p:cNvSpPr>
          <p:nvPr>
            <p:ph type="title"/>
          </p:nvPr>
        </p:nvSpPr>
        <p:spPr/>
        <p:txBody>
          <a:bodyPr/>
          <a:lstStyle/>
          <a:p>
            <a:r>
              <a:rPr lang="en-US" sz="2000" dirty="0"/>
              <a:t>An Example of Data Analytics &amp; Visualization Transformation: Accrual Utility</a:t>
            </a:r>
          </a:p>
        </p:txBody>
      </p:sp>
      <p:sp>
        <p:nvSpPr>
          <p:cNvPr id="4" name="Slide Number Placeholder 3">
            <a:extLst>
              <a:ext uri="{FF2B5EF4-FFF2-40B4-BE49-F238E27FC236}">
                <a16:creationId xmlns:a16="http://schemas.microsoft.com/office/drawing/2014/main" id="{C19EDF8F-7A68-E0E0-4B34-075BEF407333}"/>
              </a:ext>
            </a:extLst>
          </p:cNvPr>
          <p:cNvSpPr>
            <a:spLocks noGrp="1"/>
          </p:cNvSpPr>
          <p:nvPr>
            <p:ph type="sldNum" sz="quarter" idx="12"/>
          </p:nvPr>
        </p:nvSpPr>
        <p:spPr/>
        <p:txBody>
          <a:bodyPr/>
          <a:lstStyle/>
          <a:p>
            <a:fld id="{2754ED01-E2A0-4C1E-8E21-014B99041579}" type="slidenum">
              <a:rPr lang="en-US" smtClean="0"/>
              <a:pPr/>
              <a:t>15</a:t>
            </a:fld>
            <a:endParaRPr lang="en-US"/>
          </a:p>
        </p:txBody>
      </p:sp>
      <p:pic>
        <p:nvPicPr>
          <p:cNvPr id="6" name="Picture 5">
            <a:extLst>
              <a:ext uri="{FF2B5EF4-FFF2-40B4-BE49-F238E27FC236}">
                <a16:creationId xmlns:a16="http://schemas.microsoft.com/office/drawing/2014/main" id="{46037D5F-7156-D4F2-E2B2-9189AFB46D7D}"/>
              </a:ext>
            </a:extLst>
          </p:cNvPr>
          <p:cNvPicPr>
            <a:picLocks noChangeAspect="1"/>
          </p:cNvPicPr>
          <p:nvPr/>
        </p:nvPicPr>
        <p:blipFill>
          <a:blip r:embed="rId4"/>
          <a:stretch>
            <a:fillRect/>
          </a:stretch>
        </p:blipFill>
        <p:spPr>
          <a:xfrm>
            <a:off x="467544" y="4797152"/>
            <a:ext cx="2405063" cy="105727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7F358BCD-0AC2-CFB7-D3BA-BDEE5E095731}"/>
              </a:ext>
            </a:extLst>
          </p:cNvPr>
          <p:cNvPicPr>
            <a:picLocks noChangeAspect="1"/>
          </p:cNvPicPr>
          <p:nvPr/>
        </p:nvPicPr>
        <p:blipFill>
          <a:blip r:embed="rId5"/>
          <a:stretch>
            <a:fillRect/>
          </a:stretch>
        </p:blipFill>
        <p:spPr>
          <a:xfrm>
            <a:off x="1966113" y="3702622"/>
            <a:ext cx="2063833" cy="2777307"/>
          </a:xfrm>
          <a:prstGeom prst="rect">
            <a:avLst/>
          </a:prstGeom>
          <a:ln>
            <a:noFill/>
          </a:ln>
          <a:effectLst>
            <a:outerShdw blurRad="190500" algn="tl" rotWithShape="0">
              <a:srgbClr val="000000">
                <a:alpha val="70000"/>
              </a:srgbClr>
            </a:outerShdw>
          </a:effectLst>
        </p:spPr>
      </p:pic>
      <p:pic>
        <p:nvPicPr>
          <p:cNvPr id="14" name="Graphic 13" descr="Head with gears with solid fill">
            <a:extLst>
              <a:ext uri="{FF2B5EF4-FFF2-40B4-BE49-F238E27FC236}">
                <a16:creationId xmlns:a16="http://schemas.microsoft.com/office/drawing/2014/main" id="{44031BDF-374D-12BF-7A5E-F981B85B77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6768" y="2971800"/>
            <a:ext cx="1321296" cy="1321296"/>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A15808-13AB-AF16-2AB3-88592A3AAD4A}"/>
              </a:ext>
            </a:extLst>
          </p:cNvPr>
          <p:cNvPicPr>
            <a:picLocks noChangeAspect="1"/>
          </p:cNvPicPr>
          <p:nvPr/>
        </p:nvPicPr>
        <p:blipFill>
          <a:blip r:embed="rId8"/>
          <a:stretch>
            <a:fillRect/>
          </a:stretch>
        </p:blipFill>
        <p:spPr>
          <a:xfrm>
            <a:off x="4790455" y="750684"/>
            <a:ext cx="4203472" cy="2519167"/>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5AA7D3F5-C7CD-B868-5215-EE27B5D3A704}"/>
              </a:ext>
            </a:extLst>
          </p:cNvPr>
          <p:cNvPicPr>
            <a:picLocks noChangeAspect="1"/>
          </p:cNvPicPr>
          <p:nvPr/>
        </p:nvPicPr>
        <p:blipFill>
          <a:blip r:embed="rId9"/>
          <a:stretch>
            <a:fillRect/>
          </a:stretch>
        </p:blipFill>
        <p:spPr>
          <a:xfrm>
            <a:off x="4790455" y="4005064"/>
            <a:ext cx="4260130" cy="1709220"/>
          </a:xfrm>
          <a:prstGeom prst="rect">
            <a:avLst/>
          </a:prstGeom>
          <a:ln>
            <a:noFill/>
          </a:ln>
          <a:effectLst>
            <a:outerShdw blurRad="190500" algn="tl" rotWithShape="0">
              <a:srgbClr val="000000">
                <a:alpha val="70000"/>
              </a:srgbClr>
            </a:outerShdw>
          </a:effectLst>
        </p:spPr>
      </p:pic>
      <p:sp>
        <p:nvSpPr>
          <p:cNvPr id="19" name="Arrow: Right 18">
            <a:extLst>
              <a:ext uri="{FF2B5EF4-FFF2-40B4-BE49-F238E27FC236}">
                <a16:creationId xmlns:a16="http://schemas.microsoft.com/office/drawing/2014/main" id="{3FFDB7E2-8397-E538-64FE-8CDCFFAFE261}"/>
              </a:ext>
            </a:extLst>
          </p:cNvPr>
          <p:cNvSpPr/>
          <p:nvPr/>
        </p:nvSpPr>
        <p:spPr>
          <a:xfrm>
            <a:off x="2987824" y="3269851"/>
            <a:ext cx="978408" cy="379433"/>
          </a:xfrm>
          <a:prstGeom prst="rightArrow">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3A471329-5F40-7040-065B-8107674C523B}"/>
              </a:ext>
            </a:extLst>
          </p:cNvPr>
          <p:cNvSpPr/>
          <p:nvPr/>
        </p:nvSpPr>
        <p:spPr>
          <a:xfrm>
            <a:off x="4974469" y="3306210"/>
            <a:ext cx="978408" cy="343074"/>
          </a:xfrm>
          <a:prstGeom prst="rightArrow">
            <a:avLst/>
          </a:prstGeom>
          <a:solidFill>
            <a:srgbClr val="92D050"/>
          </a:solidFill>
          <a:ln>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ED9727D7-9558-B252-D748-03E8AD1F37E3}"/>
              </a:ext>
            </a:extLst>
          </p:cNvPr>
          <p:cNvSpPr/>
          <p:nvPr/>
        </p:nvSpPr>
        <p:spPr>
          <a:xfrm>
            <a:off x="6009500" y="3140968"/>
            <a:ext cx="2894457"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Accrual Utility includes both tabular and visual representations of the same data (and more) that are interactive, dynamic, filterable, exportable with role-based access/permission</a:t>
            </a:r>
          </a:p>
        </p:txBody>
      </p:sp>
      <p:sp>
        <p:nvSpPr>
          <p:cNvPr id="24" name="Rectangle: Rounded Corners 23">
            <a:extLst>
              <a:ext uri="{FF2B5EF4-FFF2-40B4-BE49-F238E27FC236}">
                <a16:creationId xmlns:a16="http://schemas.microsoft.com/office/drawing/2014/main" id="{E9254E61-CB56-1FC5-0350-017501A6323B}"/>
              </a:ext>
            </a:extLst>
          </p:cNvPr>
          <p:cNvSpPr/>
          <p:nvPr/>
        </p:nvSpPr>
        <p:spPr>
          <a:xfrm>
            <a:off x="899592" y="3261477"/>
            <a:ext cx="2011680" cy="5857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Accrual reports that are mostly tabular and static (not real-time)</a:t>
            </a:r>
          </a:p>
        </p:txBody>
      </p:sp>
      <p:sp>
        <p:nvSpPr>
          <p:cNvPr id="5" name="TextBox 4">
            <a:extLst>
              <a:ext uri="{FF2B5EF4-FFF2-40B4-BE49-F238E27FC236}">
                <a16:creationId xmlns:a16="http://schemas.microsoft.com/office/drawing/2014/main" id="{3632713D-4EB0-826E-9D62-E8A4C8FFECF0}"/>
              </a:ext>
            </a:extLst>
          </p:cNvPr>
          <p:cNvSpPr txBox="1"/>
          <p:nvPr/>
        </p:nvSpPr>
        <p:spPr>
          <a:xfrm>
            <a:off x="4860032" y="6023029"/>
            <a:ext cx="3816424" cy="646331"/>
          </a:xfrm>
          <a:prstGeom prst="rect">
            <a:avLst/>
          </a:prstGeom>
          <a:solidFill>
            <a:schemeClr val="accent3">
              <a:lumMod val="40000"/>
              <a:lumOff val="60000"/>
            </a:schemeClr>
          </a:solidFill>
        </p:spPr>
        <p:txBody>
          <a:bodyPr wrap="square" rtlCol="0">
            <a:spAutoFit/>
          </a:bodyPr>
          <a:lstStyle/>
          <a:p>
            <a:r>
              <a:rPr lang="en-US" sz="1200" dirty="0"/>
              <a:t>Future enhancement to extend across trials (e.g. by disease site), across </a:t>
            </a:r>
            <a:r>
              <a:rPr lang="en-US" sz="1200" dirty="0" err="1"/>
              <a:t>centres</a:t>
            </a:r>
            <a:r>
              <a:rPr lang="en-US" sz="1200" dirty="0"/>
              <a:t> (e.g. by country), including historic accrual data to give a broader scope</a:t>
            </a:r>
          </a:p>
        </p:txBody>
      </p:sp>
    </p:spTree>
    <p:extLst>
      <p:ext uri="{BB962C8B-B14F-4D97-AF65-F5344CB8AC3E}">
        <p14:creationId xmlns:p14="http://schemas.microsoft.com/office/powerpoint/2010/main" val="189936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25D8-4E95-5577-1A61-2FCFB2E96C6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5799EAF-0CD3-1525-734D-BF042007E3B9}"/>
              </a:ext>
            </a:extLst>
          </p:cNvPr>
          <p:cNvSpPr>
            <a:spLocks noGrp="1"/>
          </p:cNvSpPr>
          <p:nvPr>
            <p:ph idx="1"/>
          </p:nvPr>
        </p:nvSpPr>
        <p:spPr/>
        <p:txBody>
          <a:bodyPr/>
          <a:lstStyle/>
          <a:p>
            <a:r>
              <a:rPr lang="en-US" dirty="0"/>
              <a:t>Increases in technological advances means more demand for IT resources, support and security</a:t>
            </a:r>
          </a:p>
          <a:p>
            <a:r>
              <a:rPr lang="en-US" dirty="0"/>
              <a:t>Systems and applications needs to keep up with current standards, trends, hardware/software requirements, devices and operating platforms, mobile technology</a:t>
            </a:r>
          </a:p>
          <a:p>
            <a:r>
              <a:rPr lang="en-US" dirty="0"/>
              <a:t>More data is being collected faster across different technologies; </a:t>
            </a:r>
            <a:r>
              <a:rPr lang="en-US" b="1" i="1" dirty="0"/>
              <a:t>volume, velocity, variety</a:t>
            </a:r>
          </a:p>
          <a:p>
            <a:r>
              <a:rPr lang="en-US" dirty="0"/>
              <a:t>As a leader in innovation CCTG must continue to advance its technologies while maintaining commitments to quality, integrity and security</a:t>
            </a:r>
          </a:p>
        </p:txBody>
      </p:sp>
      <p:sp>
        <p:nvSpPr>
          <p:cNvPr id="4" name="Slide Number Placeholder 3">
            <a:extLst>
              <a:ext uri="{FF2B5EF4-FFF2-40B4-BE49-F238E27FC236}">
                <a16:creationId xmlns:a16="http://schemas.microsoft.com/office/drawing/2014/main" id="{62659F42-B16C-48D7-760C-774C7B848EE7}"/>
              </a:ext>
            </a:extLst>
          </p:cNvPr>
          <p:cNvSpPr>
            <a:spLocks noGrp="1"/>
          </p:cNvSpPr>
          <p:nvPr>
            <p:ph type="sldNum" sz="quarter" idx="12"/>
          </p:nvPr>
        </p:nvSpPr>
        <p:spPr/>
        <p:txBody>
          <a:bodyPr/>
          <a:lstStyle/>
          <a:p>
            <a:fld id="{2754ED01-E2A0-4C1E-8E21-014B99041579}" type="slidenum">
              <a:rPr lang="en-US" smtClean="0"/>
              <a:pPr/>
              <a:t>16</a:t>
            </a:fld>
            <a:endParaRPr lang="en-US"/>
          </a:p>
        </p:txBody>
      </p:sp>
    </p:spTree>
    <p:extLst>
      <p:ext uri="{BB962C8B-B14F-4D97-AF65-F5344CB8AC3E}">
        <p14:creationId xmlns:p14="http://schemas.microsoft.com/office/powerpoint/2010/main" val="36156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62000" y="2895600"/>
            <a:ext cx="7776864" cy="1872208"/>
          </a:xfrm>
        </p:spPr>
        <p:txBody>
          <a:bodyPr/>
          <a:lstStyle/>
          <a:p>
            <a:r>
              <a:rPr lang="en-US" dirty="0"/>
              <a:t>Questions?</a:t>
            </a:r>
          </a:p>
        </p:txBody>
      </p:sp>
      <p:sp>
        <p:nvSpPr>
          <p:cNvPr id="4" name="Slide Number Placeholder 3"/>
          <p:cNvSpPr>
            <a:spLocks noGrp="1"/>
          </p:cNvSpPr>
          <p:nvPr>
            <p:ph type="sldNum" sz="quarter" idx="4294967295"/>
          </p:nvPr>
        </p:nvSpPr>
        <p:spPr>
          <a:xfrm>
            <a:off x="8640763" y="6170613"/>
            <a:ext cx="503237" cy="503237"/>
          </a:xfrm>
        </p:spPr>
        <p:txBody>
          <a:bodyPr/>
          <a:lstStyle/>
          <a:p>
            <a:fld id="{2754ED01-E2A0-4C1E-8E21-014B99041579}" type="slidenum">
              <a:rPr lang="en-US" smtClean="0"/>
              <a:pPr/>
              <a:t>17</a:t>
            </a:fld>
            <a:endParaRPr lang="en-US"/>
          </a:p>
        </p:txBody>
      </p:sp>
    </p:spTree>
    <p:extLst>
      <p:ext uri="{BB962C8B-B14F-4D97-AF65-F5344CB8AC3E}">
        <p14:creationId xmlns:p14="http://schemas.microsoft.com/office/powerpoint/2010/main" val="244410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62000" y="2895600"/>
            <a:ext cx="7776864" cy="1872208"/>
          </a:xfrm>
        </p:spPr>
        <p:txBody>
          <a:bodyPr/>
          <a:lstStyle/>
          <a:p>
            <a:r>
              <a:rPr lang="en-US" dirty="0"/>
              <a:t>Thank you</a:t>
            </a:r>
          </a:p>
        </p:txBody>
      </p:sp>
      <p:sp>
        <p:nvSpPr>
          <p:cNvPr id="4" name="Slide Number Placeholder 3"/>
          <p:cNvSpPr>
            <a:spLocks noGrp="1"/>
          </p:cNvSpPr>
          <p:nvPr>
            <p:ph type="sldNum" sz="quarter" idx="4294967295"/>
          </p:nvPr>
        </p:nvSpPr>
        <p:spPr>
          <a:xfrm>
            <a:off x="8640763" y="6170613"/>
            <a:ext cx="503237" cy="503237"/>
          </a:xfrm>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67064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AF6A-BE47-0A7D-2BB8-F22226B05C40}"/>
              </a:ext>
            </a:extLst>
          </p:cNvPr>
          <p:cNvSpPr>
            <a:spLocks noGrp="1"/>
          </p:cNvSpPr>
          <p:nvPr>
            <p:ph type="title"/>
          </p:nvPr>
        </p:nvSpPr>
        <p:spPr>
          <a:xfrm>
            <a:off x="323528" y="216064"/>
            <a:ext cx="8496944" cy="548640"/>
          </a:xfrm>
        </p:spPr>
        <p:txBody>
          <a:bodyPr/>
          <a:lstStyle/>
          <a:p>
            <a:r>
              <a:rPr lang="en-US" dirty="0"/>
              <a:t>Learning Objectives</a:t>
            </a:r>
          </a:p>
        </p:txBody>
      </p:sp>
      <p:sp>
        <p:nvSpPr>
          <p:cNvPr id="3" name="Content Placeholder 2">
            <a:extLst>
              <a:ext uri="{FF2B5EF4-FFF2-40B4-BE49-F238E27FC236}">
                <a16:creationId xmlns:a16="http://schemas.microsoft.com/office/drawing/2014/main" id="{3FBA005B-5BF0-D1DF-8030-2307DBF05A04}"/>
              </a:ext>
            </a:extLst>
          </p:cNvPr>
          <p:cNvSpPr>
            <a:spLocks noGrp="1"/>
          </p:cNvSpPr>
          <p:nvPr>
            <p:ph idx="1"/>
          </p:nvPr>
        </p:nvSpPr>
        <p:spPr>
          <a:xfrm>
            <a:off x="323528" y="1196752"/>
            <a:ext cx="8496944" cy="5472608"/>
          </a:xfrm>
        </p:spPr>
        <p:txBody>
          <a:bodyPr>
            <a:normAutofit/>
          </a:bodyPr>
          <a:lstStyle/>
          <a:p>
            <a:r>
              <a:rPr lang="en-US" sz="2400" i="1" dirty="0"/>
              <a:t>To review the current advancements in technologies for CCTG clinical trial conduct</a:t>
            </a:r>
          </a:p>
          <a:p>
            <a:pPr marL="562356" lvl="2" indent="-342900">
              <a:buSzPct val="100000"/>
            </a:pPr>
            <a:r>
              <a:rPr lang="en-US" sz="2000" dirty="0"/>
              <a:t>Review examples such as mobile apps (</a:t>
            </a:r>
            <a:r>
              <a:rPr lang="en-US" sz="2000" dirty="0" err="1"/>
              <a:t>SymptomIQ</a:t>
            </a:r>
            <a:r>
              <a:rPr lang="en-US" sz="2000" dirty="0"/>
              <a:t> and SPROUT) for real-time patient self-reporting, and </a:t>
            </a:r>
            <a:r>
              <a:rPr lang="en-US" sz="2000" dirty="0" err="1"/>
              <a:t>eConsent</a:t>
            </a:r>
            <a:r>
              <a:rPr lang="en-US" sz="2000" dirty="0"/>
              <a:t> </a:t>
            </a:r>
          </a:p>
          <a:p>
            <a:r>
              <a:rPr lang="en-US" sz="2400" i="1" dirty="0"/>
              <a:t>To review the future direction of technologies at CCTG</a:t>
            </a:r>
          </a:p>
          <a:p>
            <a:pPr marL="562356" lvl="2" indent="-342900">
              <a:buSzPct val="100000"/>
            </a:pPr>
            <a:r>
              <a:rPr lang="en-US" sz="2000" dirty="0"/>
              <a:t>Define Data Analytics and Visualization, review examples of future development including our patient portal, and platforms for data analytics and visualizations</a:t>
            </a:r>
          </a:p>
        </p:txBody>
      </p:sp>
      <p:sp>
        <p:nvSpPr>
          <p:cNvPr id="4" name="Slide Number Placeholder 3">
            <a:extLst>
              <a:ext uri="{FF2B5EF4-FFF2-40B4-BE49-F238E27FC236}">
                <a16:creationId xmlns:a16="http://schemas.microsoft.com/office/drawing/2014/main" id="{8F4C49CC-13B6-4699-5053-8384CC9928C6}"/>
              </a:ext>
            </a:extLst>
          </p:cNvPr>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120857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28C008-D9EB-40F4-B366-434212F7862E}"/>
              </a:ext>
            </a:extLst>
          </p:cNvPr>
          <p:cNvSpPr>
            <a:spLocks noGrp="1"/>
          </p:cNvSpPr>
          <p:nvPr>
            <p:ph type="sldNum" sz="quarter" idx="12"/>
          </p:nvPr>
        </p:nvSpPr>
        <p:spPr/>
        <p:txBody>
          <a:bodyPr>
            <a:normAutofit/>
          </a:bodyPr>
          <a:lstStyle/>
          <a:p>
            <a:fld id="{2754ED01-E2A0-4C1E-8E21-014B99041579}" type="slidenum">
              <a:rPr lang="en-US" smtClean="0"/>
              <a:pPr/>
              <a:t>3</a:t>
            </a:fld>
            <a:endParaRPr lang="en-US"/>
          </a:p>
        </p:txBody>
      </p:sp>
      <p:grpSp>
        <p:nvGrpSpPr>
          <p:cNvPr id="46" name="Group 45">
            <a:extLst>
              <a:ext uri="{FF2B5EF4-FFF2-40B4-BE49-F238E27FC236}">
                <a16:creationId xmlns:a16="http://schemas.microsoft.com/office/drawing/2014/main" id="{65BC18C6-DE17-45EE-AFEE-1D12D4DF46DB}"/>
              </a:ext>
            </a:extLst>
          </p:cNvPr>
          <p:cNvGrpSpPr/>
          <p:nvPr/>
        </p:nvGrpSpPr>
        <p:grpSpPr>
          <a:xfrm>
            <a:off x="3287140" y="1672918"/>
            <a:ext cx="2525786" cy="2507978"/>
            <a:chOff x="2699794" y="1988840"/>
            <a:chExt cx="3744414" cy="3744416"/>
          </a:xfrm>
        </p:grpSpPr>
        <p:sp>
          <p:nvSpPr>
            <p:cNvPr id="47" name="Block Arc 20">
              <a:extLst>
                <a:ext uri="{FF2B5EF4-FFF2-40B4-BE49-F238E27FC236}">
                  <a16:creationId xmlns:a16="http://schemas.microsoft.com/office/drawing/2014/main" id="{DC0AFC1B-F151-4E1F-89DC-03CD4068D99B}"/>
                </a:ext>
              </a:extLst>
            </p:cNvPr>
            <p:cNvSpPr/>
            <p:nvPr/>
          </p:nvSpPr>
          <p:spPr>
            <a:xfrm rot="5400000">
              <a:off x="4570246" y="2375755"/>
              <a:ext cx="2260846" cy="1487016"/>
            </a:xfrm>
            <a:custGeom>
              <a:avLst/>
              <a:gdLst/>
              <a:ahLst/>
              <a:cxnLst/>
              <a:rect l="l" t="t" r="r" b="b"/>
              <a:pathLst>
                <a:path w="2260846" h="1487016">
                  <a:moveTo>
                    <a:pt x="126" y="1487016"/>
                  </a:moveTo>
                  <a:cubicBezTo>
                    <a:pt x="-4997" y="1096104"/>
                    <a:pt x="146037" y="719300"/>
                    <a:pt x="419742" y="440151"/>
                  </a:cubicBezTo>
                  <a:cubicBezTo>
                    <a:pt x="693447" y="161002"/>
                    <a:pt x="1067203" y="2576"/>
                    <a:pt x="1458140" y="0"/>
                  </a:cubicBezTo>
                  <a:lnTo>
                    <a:pt x="1460343" y="334356"/>
                  </a:lnTo>
                  <a:lnTo>
                    <a:pt x="2018530" y="334356"/>
                  </a:lnTo>
                  <a:lnTo>
                    <a:pt x="2018530" y="213198"/>
                  </a:lnTo>
                  <a:lnTo>
                    <a:pt x="2260846" y="455514"/>
                  </a:lnTo>
                  <a:lnTo>
                    <a:pt x="2018530" y="697830"/>
                  </a:lnTo>
                  <a:lnTo>
                    <a:pt x="2018530" y="576672"/>
                  </a:lnTo>
                  <a:lnTo>
                    <a:pt x="1461940" y="576672"/>
                  </a:lnTo>
                  <a:cubicBezTo>
                    <a:pt x="1462705" y="692809"/>
                    <a:pt x="1463470" y="808946"/>
                    <a:pt x="1464235" y="925083"/>
                  </a:cubicBezTo>
                  <a:cubicBezTo>
                    <a:pt x="1319690" y="926035"/>
                    <a:pt x="1181497" y="984612"/>
                    <a:pt x="1080298" y="1087824"/>
                  </a:cubicBezTo>
                  <a:cubicBezTo>
                    <a:pt x="979099" y="1191036"/>
                    <a:pt x="923255" y="1330356"/>
                    <a:pt x="925149" y="1474891"/>
                  </a:cubicBezTo>
                  <a:close/>
                </a:path>
              </a:pathLst>
            </a:cu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dirty="0"/>
            </a:p>
          </p:txBody>
        </p:sp>
        <p:sp>
          <p:nvSpPr>
            <p:cNvPr id="48" name="Block Arc 21">
              <a:extLst>
                <a:ext uri="{FF2B5EF4-FFF2-40B4-BE49-F238E27FC236}">
                  <a16:creationId xmlns:a16="http://schemas.microsoft.com/office/drawing/2014/main" id="{2A627EA3-6619-4829-88A9-B49991BF4180}"/>
                </a:ext>
              </a:extLst>
            </p:cNvPr>
            <p:cNvSpPr/>
            <p:nvPr/>
          </p:nvSpPr>
          <p:spPr>
            <a:xfrm rot="10800000">
              <a:off x="4167603" y="4223716"/>
              <a:ext cx="2276605" cy="1509539"/>
            </a:xfrm>
            <a:custGeom>
              <a:avLst/>
              <a:gdLst/>
              <a:ahLst/>
              <a:cxnLst/>
              <a:rect l="l" t="t" r="r" b="b"/>
              <a:pathLst>
                <a:path w="2276605" h="1509539">
                  <a:moveTo>
                    <a:pt x="593" y="1509539"/>
                  </a:moveTo>
                  <a:cubicBezTo>
                    <a:pt x="-10743" y="1110932"/>
                    <a:pt x="140588" y="724868"/>
                    <a:pt x="419780" y="440143"/>
                  </a:cubicBezTo>
                  <a:cubicBezTo>
                    <a:pt x="698972" y="155419"/>
                    <a:pt x="1081993" y="-3457"/>
                    <a:pt x="1480746" y="57"/>
                  </a:cubicBezTo>
                  <a:lnTo>
                    <a:pt x="1478073" y="303452"/>
                  </a:lnTo>
                  <a:lnTo>
                    <a:pt x="2034289" y="303452"/>
                  </a:lnTo>
                  <a:lnTo>
                    <a:pt x="2034289" y="182294"/>
                  </a:lnTo>
                  <a:lnTo>
                    <a:pt x="2276605" y="424610"/>
                  </a:lnTo>
                  <a:lnTo>
                    <a:pt x="2034289" y="666926"/>
                  </a:lnTo>
                  <a:lnTo>
                    <a:pt x="2034289" y="545768"/>
                  </a:lnTo>
                  <a:lnTo>
                    <a:pt x="1475937" y="545768"/>
                  </a:lnTo>
                  <a:lnTo>
                    <a:pt x="1472760" y="906248"/>
                  </a:lnTo>
                  <a:cubicBezTo>
                    <a:pt x="1320197" y="904903"/>
                    <a:pt x="1173654" y="965689"/>
                    <a:pt x="1066835" y="1074625"/>
                  </a:cubicBezTo>
                  <a:cubicBezTo>
                    <a:pt x="960016" y="1183560"/>
                    <a:pt x="902117" y="1331268"/>
                    <a:pt x="906454" y="1483775"/>
                  </a:cubicBezTo>
                  <a:close/>
                </a:path>
              </a:pathLst>
            </a:cu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a:p>
          </p:txBody>
        </p:sp>
        <p:sp>
          <p:nvSpPr>
            <p:cNvPr id="49" name="Block Arc 22">
              <a:extLst>
                <a:ext uri="{FF2B5EF4-FFF2-40B4-BE49-F238E27FC236}">
                  <a16:creationId xmlns:a16="http://schemas.microsoft.com/office/drawing/2014/main" id="{E7D6987F-332B-4FAD-92E0-A7C788A23180}"/>
                </a:ext>
              </a:extLst>
            </p:cNvPr>
            <p:cNvSpPr/>
            <p:nvPr/>
          </p:nvSpPr>
          <p:spPr>
            <a:xfrm rot="16200000">
              <a:off x="2295412" y="3861064"/>
              <a:ext cx="2276605" cy="1467779"/>
            </a:xfrm>
            <a:custGeom>
              <a:avLst/>
              <a:gdLst/>
              <a:ahLst/>
              <a:cxnLst/>
              <a:rect l="l" t="t" r="r" b="b"/>
              <a:pathLst>
                <a:path w="2276605" h="1467779">
                  <a:moveTo>
                    <a:pt x="2276605" y="442016"/>
                  </a:moveTo>
                  <a:lnTo>
                    <a:pt x="2034289" y="684332"/>
                  </a:lnTo>
                  <a:lnTo>
                    <a:pt x="2034289" y="563174"/>
                  </a:lnTo>
                  <a:lnTo>
                    <a:pt x="1461851" y="563174"/>
                  </a:lnTo>
                  <a:cubicBezTo>
                    <a:pt x="1462645" y="683810"/>
                    <a:pt x="1463440" y="804446"/>
                    <a:pt x="1464235" y="925082"/>
                  </a:cubicBezTo>
                  <a:cubicBezTo>
                    <a:pt x="1165908" y="927048"/>
                    <a:pt x="925103" y="1169444"/>
                    <a:pt x="925103" y="1467778"/>
                  </a:cubicBezTo>
                  <a:lnTo>
                    <a:pt x="0" y="1467779"/>
                  </a:lnTo>
                  <a:cubicBezTo>
                    <a:pt x="0" y="660904"/>
                    <a:pt x="651282" y="5316"/>
                    <a:pt x="1458140" y="0"/>
                  </a:cubicBezTo>
                  <a:lnTo>
                    <a:pt x="1460254" y="320858"/>
                  </a:lnTo>
                  <a:lnTo>
                    <a:pt x="2034289" y="320858"/>
                  </a:lnTo>
                  <a:lnTo>
                    <a:pt x="2034289" y="199700"/>
                  </a:lnTo>
                  <a:close/>
                </a:path>
              </a:pathLst>
            </a:cu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dirty="0"/>
            </a:p>
          </p:txBody>
        </p:sp>
        <p:sp>
          <p:nvSpPr>
            <p:cNvPr id="51" name="Up Arrow 23">
              <a:extLst>
                <a:ext uri="{FF2B5EF4-FFF2-40B4-BE49-F238E27FC236}">
                  <a16:creationId xmlns:a16="http://schemas.microsoft.com/office/drawing/2014/main" id="{52DD58C1-A8B3-4C51-9CEB-E2798541BF99}"/>
                </a:ext>
              </a:extLst>
            </p:cNvPr>
            <p:cNvSpPr/>
            <p:nvPr/>
          </p:nvSpPr>
          <p:spPr>
            <a:xfrm rot="5400000">
              <a:off x="3094948" y="1593716"/>
              <a:ext cx="1486295" cy="2276604"/>
            </a:xfrm>
            <a:custGeom>
              <a:avLst/>
              <a:gdLst/>
              <a:ahLst/>
              <a:cxnLst/>
              <a:rect l="l" t="t" r="r" b="b"/>
              <a:pathLst>
                <a:path w="1486295" h="2276604">
                  <a:moveTo>
                    <a:pt x="0" y="818464"/>
                  </a:moveTo>
                  <a:lnTo>
                    <a:pt x="327724" y="816305"/>
                  </a:lnTo>
                  <a:lnTo>
                    <a:pt x="327724" y="242316"/>
                  </a:lnTo>
                  <a:lnTo>
                    <a:pt x="206566" y="242316"/>
                  </a:lnTo>
                  <a:lnTo>
                    <a:pt x="448882" y="0"/>
                  </a:lnTo>
                  <a:lnTo>
                    <a:pt x="691198" y="242316"/>
                  </a:lnTo>
                  <a:lnTo>
                    <a:pt x="570040" y="242316"/>
                  </a:lnTo>
                  <a:lnTo>
                    <a:pt x="570040" y="814708"/>
                  </a:lnTo>
                  <a:cubicBezTo>
                    <a:pt x="688388" y="813929"/>
                    <a:pt x="806735" y="813149"/>
                    <a:pt x="925083" y="812370"/>
                  </a:cubicBezTo>
                  <a:cubicBezTo>
                    <a:pt x="926035" y="956869"/>
                    <a:pt x="984574" y="1095021"/>
                    <a:pt x="1087729" y="1196214"/>
                  </a:cubicBezTo>
                  <a:cubicBezTo>
                    <a:pt x="1190884" y="1297406"/>
                    <a:pt x="1330135" y="1353282"/>
                    <a:pt x="1474625" y="1351460"/>
                  </a:cubicBezTo>
                  <a:lnTo>
                    <a:pt x="1486295" y="2276488"/>
                  </a:lnTo>
                  <a:cubicBezTo>
                    <a:pt x="1095506" y="2281418"/>
                    <a:pt x="718886" y="2130296"/>
                    <a:pt x="439894" y="1856610"/>
                  </a:cubicBezTo>
                  <a:cubicBezTo>
                    <a:pt x="160901" y="1582924"/>
                    <a:pt x="2575" y="1209276"/>
                    <a:pt x="0" y="818464"/>
                  </a:cubicBezTo>
                  <a:close/>
                </a:path>
              </a:pathLst>
            </a:cu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ko-KR" altLang="en-US" sz="2025"/>
            </a:p>
          </p:txBody>
        </p:sp>
      </p:grpSp>
      <p:sp>
        <p:nvSpPr>
          <p:cNvPr id="52" name="TextBox 51">
            <a:extLst>
              <a:ext uri="{FF2B5EF4-FFF2-40B4-BE49-F238E27FC236}">
                <a16:creationId xmlns:a16="http://schemas.microsoft.com/office/drawing/2014/main" id="{82D5D4B7-F144-4FDD-9019-00A12DA47629}"/>
              </a:ext>
            </a:extLst>
          </p:cNvPr>
          <p:cNvSpPr txBox="1"/>
          <p:nvPr/>
        </p:nvSpPr>
        <p:spPr>
          <a:xfrm>
            <a:off x="4869606" y="1940347"/>
            <a:ext cx="830180" cy="43088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Data</a:t>
            </a:r>
          </a:p>
          <a:p>
            <a:pPr algn="ctr"/>
            <a:r>
              <a:rPr lang="en-US" altLang="ko-KR" sz="1100" b="1" dirty="0">
                <a:solidFill>
                  <a:schemeClr val="bg1"/>
                </a:solidFill>
                <a:latin typeface="Calibri" panose="020F0502020204030204" pitchFamily="34" charset="0"/>
                <a:cs typeface="Calibri" panose="020F0502020204030204" pitchFamily="34" charset="0"/>
              </a:rPr>
              <a:t>Collection</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C37EE37-6BCC-44E1-BD10-0427B66FE05F}"/>
              </a:ext>
            </a:extLst>
          </p:cNvPr>
          <p:cNvSpPr txBox="1"/>
          <p:nvPr/>
        </p:nvSpPr>
        <p:spPr>
          <a:xfrm>
            <a:off x="3352169" y="1987409"/>
            <a:ext cx="923756" cy="43088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Regulatory</a:t>
            </a:r>
          </a:p>
          <a:p>
            <a:pPr algn="ctr"/>
            <a:r>
              <a:rPr lang="en-US" altLang="ko-KR" sz="1100" b="1" dirty="0">
                <a:solidFill>
                  <a:schemeClr val="bg1"/>
                </a:solidFill>
                <a:latin typeface="Calibri" panose="020F0502020204030204" pitchFamily="34" charset="0"/>
                <a:cs typeface="Calibri" panose="020F0502020204030204" pitchFamily="34" charset="0"/>
              </a:rPr>
              <a:t>&amp; Safety</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575AD3CA-E5B7-4C0F-A42B-FB707052A402}"/>
              </a:ext>
            </a:extLst>
          </p:cNvPr>
          <p:cNvSpPr txBox="1"/>
          <p:nvPr/>
        </p:nvSpPr>
        <p:spPr>
          <a:xfrm>
            <a:off x="4822818" y="3578152"/>
            <a:ext cx="923756" cy="2616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Support</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29FCD7A0-6255-4650-A92D-349EBE73AFDA}"/>
              </a:ext>
            </a:extLst>
          </p:cNvPr>
          <p:cNvSpPr txBox="1"/>
          <p:nvPr/>
        </p:nvSpPr>
        <p:spPr>
          <a:xfrm>
            <a:off x="3346875" y="3571591"/>
            <a:ext cx="923756" cy="2616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altLang="ko-KR" sz="1100" b="1" dirty="0">
                <a:solidFill>
                  <a:schemeClr val="bg1"/>
                </a:solidFill>
                <a:latin typeface="Calibri" panose="020F0502020204030204" pitchFamily="34" charset="0"/>
                <a:cs typeface="Calibri" panose="020F0502020204030204" pitchFamily="34" charset="0"/>
              </a:rPr>
              <a:t>Oversight</a:t>
            </a:r>
            <a:endParaRPr lang="ko-KR" altLang="en-US" sz="1100" b="1" dirty="0">
              <a:solidFill>
                <a:schemeClr val="bg1"/>
              </a:solidFill>
              <a:latin typeface="Calibri" panose="020F0502020204030204" pitchFamily="34" charset="0"/>
              <a:cs typeface="Calibri" panose="020F0502020204030204" pitchFamily="34" charset="0"/>
            </a:endParaRPr>
          </a:p>
        </p:txBody>
      </p:sp>
      <p:sp>
        <p:nvSpPr>
          <p:cNvPr id="97" name="Rounded Rectangle 5">
            <a:extLst>
              <a:ext uri="{FF2B5EF4-FFF2-40B4-BE49-F238E27FC236}">
                <a16:creationId xmlns:a16="http://schemas.microsoft.com/office/drawing/2014/main" id="{8BF0B127-2059-446A-8739-C18770DF987F}"/>
              </a:ext>
            </a:extLst>
          </p:cNvPr>
          <p:cNvSpPr/>
          <p:nvPr/>
        </p:nvSpPr>
        <p:spPr>
          <a:xfrm>
            <a:off x="2005872" y="2945250"/>
            <a:ext cx="1202959" cy="401398"/>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Training &amp; Assessments</a:t>
            </a:r>
          </a:p>
        </p:txBody>
      </p:sp>
      <p:sp>
        <p:nvSpPr>
          <p:cNvPr id="98" name="Rounded Rectangle 5">
            <a:extLst>
              <a:ext uri="{FF2B5EF4-FFF2-40B4-BE49-F238E27FC236}">
                <a16:creationId xmlns:a16="http://schemas.microsoft.com/office/drawing/2014/main" id="{A0537EDE-1454-423D-8D48-47A0803D2D69}"/>
              </a:ext>
            </a:extLst>
          </p:cNvPr>
          <p:cNvSpPr/>
          <p:nvPr/>
        </p:nvSpPr>
        <p:spPr>
          <a:xfrm>
            <a:off x="5953294" y="3128855"/>
            <a:ext cx="1094160" cy="387608"/>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Patient Engagement</a:t>
            </a:r>
          </a:p>
        </p:txBody>
      </p:sp>
      <p:sp>
        <p:nvSpPr>
          <p:cNvPr id="99" name="Rounded Rectangle 5">
            <a:extLst>
              <a:ext uri="{FF2B5EF4-FFF2-40B4-BE49-F238E27FC236}">
                <a16:creationId xmlns:a16="http://schemas.microsoft.com/office/drawing/2014/main" id="{462106DE-7A69-4D76-8976-EA49F56CC71E}"/>
              </a:ext>
            </a:extLst>
          </p:cNvPr>
          <p:cNvSpPr/>
          <p:nvPr/>
        </p:nvSpPr>
        <p:spPr>
          <a:xfrm>
            <a:off x="2486145" y="1325243"/>
            <a:ext cx="1371601" cy="394492"/>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Safety Monitoring &amp; Reporting</a:t>
            </a:r>
          </a:p>
        </p:txBody>
      </p:sp>
      <p:sp>
        <p:nvSpPr>
          <p:cNvPr id="100" name="Rounded Rectangle 5">
            <a:extLst>
              <a:ext uri="{FF2B5EF4-FFF2-40B4-BE49-F238E27FC236}">
                <a16:creationId xmlns:a16="http://schemas.microsoft.com/office/drawing/2014/main" id="{EBBCDC74-559D-4D06-8068-93B50FC7960C}"/>
              </a:ext>
            </a:extLst>
          </p:cNvPr>
          <p:cNvSpPr/>
          <p:nvPr/>
        </p:nvSpPr>
        <p:spPr>
          <a:xfrm>
            <a:off x="4031578" y="1015720"/>
            <a:ext cx="1144721" cy="434934"/>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Electronic Data Capture</a:t>
            </a:r>
          </a:p>
        </p:txBody>
      </p:sp>
      <p:sp>
        <p:nvSpPr>
          <p:cNvPr id="101" name="Rounded Rectangle 5">
            <a:extLst>
              <a:ext uri="{FF2B5EF4-FFF2-40B4-BE49-F238E27FC236}">
                <a16:creationId xmlns:a16="http://schemas.microsoft.com/office/drawing/2014/main" id="{8DB2DFDA-3976-41A1-8F4F-BB0A1D06CB4A}"/>
              </a:ext>
            </a:extLst>
          </p:cNvPr>
          <p:cNvSpPr/>
          <p:nvPr/>
        </p:nvSpPr>
        <p:spPr>
          <a:xfrm>
            <a:off x="3936169" y="4248666"/>
            <a:ext cx="1271663" cy="360053"/>
          </a:xfrm>
          <a:prstGeom prst="roundRect">
            <a:avLst>
              <a:gd name="adj" fmla="val 50000"/>
            </a:avLst>
          </a:prstGeom>
          <a:solidFill>
            <a:srgbClr val="6F8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Data Sharing &amp; Visualization</a:t>
            </a:r>
          </a:p>
        </p:txBody>
      </p:sp>
      <p:sp>
        <p:nvSpPr>
          <p:cNvPr id="102" name="Rounded Rectangle 5">
            <a:extLst>
              <a:ext uri="{FF2B5EF4-FFF2-40B4-BE49-F238E27FC236}">
                <a16:creationId xmlns:a16="http://schemas.microsoft.com/office/drawing/2014/main" id="{1ACD27C2-E02C-4CCA-BE65-6086BAA76546}"/>
              </a:ext>
            </a:extLst>
          </p:cNvPr>
          <p:cNvSpPr/>
          <p:nvPr/>
        </p:nvSpPr>
        <p:spPr>
          <a:xfrm>
            <a:off x="5751539" y="1981475"/>
            <a:ext cx="1371600" cy="328172"/>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Tissue &amp; Imaging</a:t>
            </a:r>
          </a:p>
        </p:txBody>
      </p:sp>
      <p:sp>
        <p:nvSpPr>
          <p:cNvPr id="103" name="Rounded Rectangle 5">
            <a:extLst>
              <a:ext uri="{FF2B5EF4-FFF2-40B4-BE49-F238E27FC236}">
                <a16:creationId xmlns:a16="http://schemas.microsoft.com/office/drawing/2014/main" id="{67DB56AD-C332-43AC-B170-61D4F87E42EA}"/>
              </a:ext>
            </a:extLst>
          </p:cNvPr>
          <p:cNvSpPr/>
          <p:nvPr/>
        </p:nvSpPr>
        <p:spPr>
          <a:xfrm>
            <a:off x="5989055" y="2541671"/>
            <a:ext cx="957934" cy="330473"/>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Omics</a:t>
            </a:r>
          </a:p>
        </p:txBody>
      </p:sp>
      <p:sp>
        <p:nvSpPr>
          <p:cNvPr id="104" name="Rounded Rectangle 5">
            <a:extLst>
              <a:ext uri="{FF2B5EF4-FFF2-40B4-BE49-F238E27FC236}">
                <a16:creationId xmlns:a16="http://schemas.microsoft.com/office/drawing/2014/main" id="{4FA402AF-1292-4E7B-8ED4-5E40D6DE8C89}"/>
              </a:ext>
            </a:extLst>
          </p:cNvPr>
          <p:cNvSpPr/>
          <p:nvPr/>
        </p:nvSpPr>
        <p:spPr>
          <a:xfrm>
            <a:off x="5243769" y="1343214"/>
            <a:ext cx="1339488" cy="369160"/>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IT Infrastructure &amp; Administration</a:t>
            </a:r>
          </a:p>
        </p:txBody>
      </p:sp>
      <p:sp>
        <p:nvSpPr>
          <p:cNvPr id="105" name="Rounded Rectangle 5">
            <a:extLst>
              <a:ext uri="{FF2B5EF4-FFF2-40B4-BE49-F238E27FC236}">
                <a16:creationId xmlns:a16="http://schemas.microsoft.com/office/drawing/2014/main" id="{A97823E8-6772-4836-A260-FC9B66D93526}"/>
              </a:ext>
            </a:extLst>
          </p:cNvPr>
          <p:cNvSpPr/>
          <p:nvPr/>
        </p:nvSpPr>
        <p:spPr>
          <a:xfrm>
            <a:off x="2014143" y="2147615"/>
            <a:ext cx="1247121" cy="359794"/>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Site Monitoring &amp; Audit</a:t>
            </a:r>
          </a:p>
        </p:txBody>
      </p:sp>
      <p:sp>
        <p:nvSpPr>
          <p:cNvPr id="106" name="Rounded Rectangle 5">
            <a:extLst>
              <a:ext uri="{FF2B5EF4-FFF2-40B4-BE49-F238E27FC236}">
                <a16:creationId xmlns:a16="http://schemas.microsoft.com/office/drawing/2014/main" id="{644DD0CA-19E6-4875-BE28-1A71A5591A4E}"/>
              </a:ext>
            </a:extLst>
          </p:cNvPr>
          <p:cNvSpPr/>
          <p:nvPr/>
        </p:nvSpPr>
        <p:spPr>
          <a:xfrm>
            <a:off x="5571743" y="3793686"/>
            <a:ext cx="1599370" cy="406723"/>
          </a:xfrm>
          <a:prstGeom prst="roundRect">
            <a:avLst>
              <a:gd name="adj" fmla="val 50000"/>
            </a:avLst>
          </a:prstGeom>
          <a:solidFill>
            <a:srgbClr val="519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cs typeface="Calibri" panose="020F0502020204030204" pitchFamily="34" charset="0"/>
              </a:rPr>
              <a:t>Patient </a:t>
            </a:r>
            <a:r>
              <a:rPr lang="en-IN" sz="1100" dirty="0" err="1">
                <a:latin typeface="Calibri" panose="020F0502020204030204" pitchFamily="34" charset="0"/>
                <a:cs typeface="Calibri" panose="020F0502020204030204" pitchFamily="34" charset="0"/>
              </a:rPr>
              <a:t>Enrollment</a:t>
            </a:r>
            <a:r>
              <a:rPr lang="en-IN" sz="1100" dirty="0">
                <a:latin typeface="Calibri" panose="020F0502020204030204" pitchFamily="34" charset="0"/>
                <a:cs typeface="Calibri" panose="020F0502020204030204" pitchFamily="34" charset="0"/>
              </a:rPr>
              <a:t>  </a:t>
            </a:r>
          </a:p>
          <a:p>
            <a:pPr algn="ctr"/>
            <a:r>
              <a:rPr lang="en-IN" sz="1100" dirty="0">
                <a:latin typeface="Calibri" panose="020F0502020204030204" pitchFamily="34" charset="0"/>
                <a:cs typeface="Calibri" panose="020F0502020204030204" pitchFamily="34" charset="0"/>
              </a:rPr>
              <a:t>Scheduling &amp; Tracking </a:t>
            </a:r>
          </a:p>
        </p:txBody>
      </p:sp>
      <p:sp>
        <p:nvSpPr>
          <p:cNvPr id="107" name="Rounded Rectangle 5">
            <a:extLst>
              <a:ext uri="{FF2B5EF4-FFF2-40B4-BE49-F238E27FC236}">
                <a16:creationId xmlns:a16="http://schemas.microsoft.com/office/drawing/2014/main" id="{4AD3EBD1-01D4-4A3D-B8CA-AA648A2160B6}"/>
              </a:ext>
            </a:extLst>
          </p:cNvPr>
          <p:cNvSpPr/>
          <p:nvPr/>
        </p:nvSpPr>
        <p:spPr>
          <a:xfrm>
            <a:off x="2074704" y="3809764"/>
            <a:ext cx="1371601" cy="390645"/>
          </a:xfrm>
          <a:prstGeom prst="roundRect">
            <a:avLst>
              <a:gd name="adj" fmla="val 50000"/>
            </a:avLst>
          </a:prstGeom>
          <a:solidFill>
            <a:srgbClr val="244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dirty="0">
                <a:latin typeface="Calibri" panose="020F0502020204030204" pitchFamily="34" charset="0"/>
                <a:ea typeface="Cambria" panose="02040503050406030204" pitchFamily="18" charset="0"/>
                <a:cs typeface="Calibri" panose="020F0502020204030204" pitchFamily="34" charset="0"/>
              </a:rPr>
              <a:t>Regulatory &amp; Trial Management</a:t>
            </a:r>
          </a:p>
        </p:txBody>
      </p:sp>
      <p:pic>
        <p:nvPicPr>
          <p:cNvPr id="86" name="Picture 85" descr="A picture containing logo&#10;&#10;Description automatically generated">
            <a:extLst>
              <a:ext uri="{FF2B5EF4-FFF2-40B4-BE49-F238E27FC236}">
                <a16:creationId xmlns:a16="http://schemas.microsoft.com/office/drawing/2014/main" id="{FA793A10-5B3C-4228-9A6F-F8EC2D194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840" y="2677332"/>
            <a:ext cx="1384992" cy="415498"/>
          </a:xfrm>
          <a:prstGeom prst="rect">
            <a:avLst/>
          </a:prstGeom>
        </p:spPr>
      </p:pic>
      <p:grpSp>
        <p:nvGrpSpPr>
          <p:cNvPr id="90" name="Group 89">
            <a:extLst>
              <a:ext uri="{FF2B5EF4-FFF2-40B4-BE49-F238E27FC236}">
                <a16:creationId xmlns:a16="http://schemas.microsoft.com/office/drawing/2014/main" id="{28D9DBF9-D38B-4D9E-9F42-0A3A7AE6EBF0}"/>
              </a:ext>
            </a:extLst>
          </p:cNvPr>
          <p:cNvGrpSpPr/>
          <p:nvPr/>
        </p:nvGrpSpPr>
        <p:grpSpPr>
          <a:xfrm>
            <a:off x="31897" y="877037"/>
            <a:ext cx="1975085" cy="1043700"/>
            <a:chOff x="1781459" y="4532648"/>
            <a:chExt cx="4708855" cy="1204006"/>
          </a:xfrm>
        </p:grpSpPr>
        <p:sp>
          <p:nvSpPr>
            <p:cNvPr id="91" name="TextBox 90">
              <a:extLst>
                <a:ext uri="{FF2B5EF4-FFF2-40B4-BE49-F238E27FC236}">
                  <a16:creationId xmlns:a16="http://schemas.microsoft.com/office/drawing/2014/main" id="{0C781C7A-0EC7-4D98-ACB2-0C709F4F686A}"/>
                </a:ext>
              </a:extLst>
            </p:cNvPr>
            <p:cNvSpPr txBox="1"/>
            <p:nvPr/>
          </p:nvSpPr>
          <p:spPr>
            <a:xfrm>
              <a:off x="1832167" y="4778021"/>
              <a:ext cx="4658147" cy="95863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SAE &amp; Safety Reporting &amp; Reminders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e-Assessment System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Pharmacovigilance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Reporting to Regulatory &amp; Partners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CIOMS, PDF, XML</a:t>
              </a:r>
            </a:p>
            <a:p>
              <a:endParaRPr lang="en-CA" sz="800" dirty="0">
                <a:latin typeface="Calibri" panose="020F0502020204030204" pitchFamily="34" charset="0"/>
                <a:cs typeface="Calibri" panose="020F0502020204030204" pitchFamily="34" charset="0"/>
              </a:endParaRPr>
            </a:p>
          </p:txBody>
        </p:sp>
        <p:sp>
          <p:nvSpPr>
            <p:cNvPr id="92" name="TextBox 91">
              <a:extLst>
                <a:ext uri="{FF2B5EF4-FFF2-40B4-BE49-F238E27FC236}">
                  <a16:creationId xmlns:a16="http://schemas.microsoft.com/office/drawing/2014/main" id="{22E00B3E-F98D-4696-B6B9-D7E342D057DD}"/>
                </a:ext>
              </a:extLst>
            </p:cNvPr>
            <p:cNvSpPr txBox="1"/>
            <p:nvPr/>
          </p:nvSpPr>
          <p:spPr>
            <a:xfrm>
              <a:off x="1781459" y="4532648"/>
              <a:ext cx="4589558" cy="26628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Safety Monitoring &amp; Engagement</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93" name="Group 92">
            <a:extLst>
              <a:ext uri="{FF2B5EF4-FFF2-40B4-BE49-F238E27FC236}">
                <a16:creationId xmlns:a16="http://schemas.microsoft.com/office/drawing/2014/main" id="{501CB687-71E2-41DE-A3AB-4B02B3622813}"/>
              </a:ext>
            </a:extLst>
          </p:cNvPr>
          <p:cNvGrpSpPr/>
          <p:nvPr/>
        </p:nvGrpSpPr>
        <p:grpSpPr>
          <a:xfrm>
            <a:off x="33414" y="1781938"/>
            <a:ext cx="1944192" cy="1287019"/>
            <a:chOff x="1781459" y="4532648"/>
            <a:chExt cx="4683130" cy="1484698"/>
          </a:xfrm>
        </p:grpSpPr>
        <p:sp>
          <p:nvSpPr>
            <p:cNvPr id="94" name="TextBox 93">
              <a:extLst>
                <a:ext uri="{FF2B5EF4-FFF2-40B4-BE49-F238E27FC236}">
                  <a16:creationId xmlns:a16="http://schemas.microsoft.com/office/drawing/2014/main" id="{D020CE20-87C0-4D1A-823C-06BA6464DCBE}"/>
                </a:ext>
              </a:extLst>
            </p:cNvPr>
            <p:cNvSpPr txBox="1"/>
            <p:nvPr/>
          </p:nvSpPr>
          <p:spPr>
            <a:xfrm>
              <a:off x="1806440" y="4774674"/>
              <a:ext cx="4658149" cy="124267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Comprehensive eTMF Solution</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Accrual Utility</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Trial &amp; Site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Centre Performance Index</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Central Office Monitoring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 Checking System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On-Site Monitoring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Audit Database</a:t>
              </a:r>
            </a:p>
          </p:txBody>
        </p:sp>
        <p:sp>
          <p:nvSpPr>
            <p:cNvPr id="95" name="TextBox 94">
              <a:extLst>
                <a:ext uri="{FF2B5EF4-FFF2-40B4-BE49-F238E27FC236}">
                  <a16:creationId xmlns:a16="http://schemas.microsoft.com/office/drawing/2014/main" id="{532F9A81-06A3-4F50-B6F9-C403FBD3F67C}"/>
                </a:ext>
              </a:extLst>
            </p:cNvPr>
            <p:cNvSpPr txBox="1"/>
            <p:nvPr/>
          </p:nvSpPr>
          <p:spPr>
            <a:xfrm>
              <a:off x="1781459" y="4532648"/>
              <a:ext cx="4650932" cy="26628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Site Monitoring &amp; Reporting</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96" name="Group 95">
            <a:extLst>
              <a:ext uri="{FF2B5EF4-FFF2-40B4-BE49-F238E27FC236}">
                <a16:creationId xmlns:a16="http://schemas.microsoft.com/office/drawing/2014/main" id="{F39F0513-8C6F-4C69-8EBD-398672570AFF}"/>
              </a:ext>
            </a:extLst>
          </p:cNvPr>
          <p:cNvGrpSpPr/>
          <p:nvPr/>
        </p:nvGrpSpPr>
        <p:grpSpPr>
          <a:xfrm>
            <a:off x="40293" y="3071798"/>
            <a:ext cx="1972103" cy="1660377"/>
            <a:chOff x="1893051" y="4262888"/>
            <a:chExt cx="4675256" cy="2213837"/>
          </a:xfrm>
        </p:grpSpPr>
        <p:sp>
          <p:nvSpPr>
            <p:cNvPr id="108" name="TextBox 107">
              <a:extLst>
                <a:ext uri="{FF2B5EF4-FFF2-40B4-BE49-F238E27FC236}">
                  <a16:creationId xmlns:a16="http://schemas.microsoft.com/office/drawing/2014/main" id="{01D9443C-0227-4058-B3C8-38FD3A1470D1}"/>
                </a:ext>
              </a:extLst>
            </p:cNvPr>
            <p:cNvSpPr txBox="1"/>
            <p:nvPr/>
          </p:nvSpPr>
          <p:spPr>
            <a:xfrm>
              <a:off x="1913951" y="4547991"/>
              <a:ext cx="4654356" cy="192873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RIPPLE: Account Management &amp; Trial Delegation Log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Membership Roster</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Ethics Tracking &amp; Reminders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Regulatory Documents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Radiotherapy Site Credentialing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Trial Webpage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Protocol, Consent &amp; Amendment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 Management Materials &amp; Manuals</a:t>
              </a:r>
            </a:p>
          </p:txBody>
        </p:sp>
        <p:sp>
          <p:nvSpPr>
            <p:cNvPr id="109" name="TextBox 108">
              <a:extLst>
                <a:ext uri="{FF2B5EF4-FFF2-40B4-BE49-F238E27FC236}">
                  <a16:creationId xmlns:a16="http://schemas.microsoft.com/office/drawing/2014/main" id="{C697BA1A-F7C9-4125-AFA6-A4B719E4A7F3}"/>
                </a:ext>
              </a:extLst>
            </p:cNvPr>
            <p:cNvSpPr txBox="1"/>
            <p:nvPr/>
          </p:nvSpPr>
          <p:spPr>
            <a:xfrm>
              <a:off x="1893051" y="4262888"/>
              <a:ext cx="4533690" cy="307776"/>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Regulatory &amp; Trial Management</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0" name="Group 109">
            <a:extLst>
              <a:ext uri="{FF2B5EF4-FFF2-40B4-BE49-F238E27FC236}">
                <a16:creationId xmlns:a16="http://schemas.microsoft.com/office/drawing/2014/main" id="{1E38B8F2-B80F-4DAA-8C51-3028AFD500C5}"/>
              </a:ext>
            </a:extLst>
          </p:cNvPr>
          <p:cNvGrpSpPr/>
          <p:nvPr/>
        </p:nvGrpSpPr>
        <p:grpSpPr>
          <a:xfrm>
            <a:off x="7123139" y="764706"/>
            <a:ext cx="1987082" cy="1799699"/>
            <a:chOff x="1279767" y="4561557"/>
            <a:chExt cx="4724165" cy="1944680"/>
          </a:xfrm>
        </p:grpSpPr>
        <p:sp>
          <p:nvSpPr>
            <p:cNvPr id="111" name="TextBox 110">
              <a:extLst>
                <a:ext uri="{FF2B5EF4-FFF2-40B4-BE49-F238E27FC236}">
                  <a16:creationId xmlns:a16="http://schemas.microsoft.com/office/drawing/2014/main" id="{E6445461-AF4F-476D-B600-5934631DD970}"/>
                </a:ext>
              </a:extLst>
            </p:cNvPr>
            <p:cNvSpPr txBox="1"/>
            <p:nvPr/>
          </p:nvSpPr>
          <p:spPr>
            <a:xfrm>
              <a:off x="1299179" y="4810127"/>
              <a:ext cx="4658146" cy="16961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Integrated Platform</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Centre &amp; Storage Facilities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Database Encryption At-Rest &amp; In-Transit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CAS Single Sign-On</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Cybersecurity Baseline Controls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Cloud Network Services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SAS Data Checking &amp; Analysis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Help Desk Support &amp; Change Management</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Financial Management &amp; Site/Trial/Per Case Funding</a:t>
              </a:r>
            </a:p>
          </p:txBody>
        </p:sp>
        <p:sp>
          <p:nvSpPr>
            <p:cNvPr id="112" name="TextBox 111">
              <a:extLst>
                <a:ext uri="{FF2B5EF4-FFF2-40B4-BE49-F238E27FC236}">
                  <a16:creationId xmlns:a16="http://schemas.microsoft.com/office/drawing/2014/main" id="{C0731D29-B050-4451-A4DF-49E9AD22FC74}"/>
                </a:ext>
              </a:extLst>
            </p:cNvPr>
            <p:cNvSpPr txBox="1"/>
            <p:nvPr/>
          </p:nvSpPr>
          <p:spPr>
            <a:xfrm>
              <a:off x="1279767" y="4561557"/>
              <a:ext cx="4724165" cy="284039"/>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IT Infrastructure &amp; Administration</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13" name="Group 112">
            <a:extLst>
              <a:ext uri="{FF2B5EF4-FFF2-40B4-BE49-F238E27FC236}">
                <a16:creationId xmlns:a16="http://schemas.microsoft.com/office/drawing/2014/main" id="{EA63AEC0-62EB-40F9-8435-47C67EF6DCF2}"/>
              </a:ext>
            </a:extLst>
          </p:cNvPr>
          <p:cNvGrpSpPr/>
          <p:nvPr/>
        </p:nvGrpSpPr>
        <p:grpSpPr>
          <a:xfrm>
            <a:off x="7123140" y="2572345"/>
            <a:ext cx="1987081" cy="1556734"/>
            <a:chOff x="1820369" y="4044244"/>
            <a:chExt cx="4781281" cy="1419698"/>
          </a:xfrm>
        </p:grpSpPr>
        <p:sp>
          <p:nvSpPr>
            <p:cNvPr id="114" name="TextBox 113">
              <a:extLst>
                <a:ext uri="{FF2B5EF4-FFF2-40B4-BE49-F238E27FC236}">
                  <a16:creationId xmlns:a16="http://schemas.microsoft.com/office/drawing/2014/main" id="{0C67A2E0-BD08-4653-A0BB-A71973905659}"/>
                </a:ext>
              </a:extLst>
            </p:cNvPr>
            <p:cNvSpPr txBox="1"/>
            <p:nvPr/>
          </p:nvSpPr>
          <p:spPr>
            <a:xfrm>
              <a:off x="1950094" y="4369275"/>
              <a:ext cx="4428210" cy="109466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Mango: Central Enrollment &amp; Credentialing System, Drug Distribution, Tracking &amp; Management</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Molecular Tumour Board Review</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CRF Scheduling &amp; Reminders</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Supporting Document Upload</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CRF Tracking, Review Status, &amp; Metrics</a:t>
              </a:r>
            </a:p>
          </p:txBody>
        </p:sp>
        <p:sp>
          <p:nvSpPr>
            <p:cNvPr id="115" name="TextBox 114">
              <a:extLst>
                <a:ext uri="{FF2B5EF4-FFF2-40B4-BE49-F238E27FC236}">
                  <a16:creationId xmlns:a16="http://schemas.microsoft.com/office/drawing/2014/main" id="{0903D22D-7807-4453-9F15-19375F877302}"/>
                </a:ext>
              </a:extLst>
            </p:cNvPr>
            <p:cNvSpPr txBox="1"/>
            <p:nvPr/>
          </p:nvSpPr>
          <p:spPr>
            <a:xfrm>
              <a:off x="1820369" y="4044244"/>
              <a:ext cx="4781281" cy="336820"/>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Patient Enrollment, Scheduling &amp; Tracking </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6" name="Group 115">
            <a:extLst>
              <a:ext uri="{FF2B5EF4-FFF2-40B4-BE49-F238E27FC236}">
                <a16:creationId xmlns:a16="http://schemas.microsoft.com/office/drawing/2014/main" id="{B2F818D3-D455-48C6-9D10-916622F5D72E}"/>
              </a:ext>
            </a:extLst>
          </p:cNvPr>
          <p:cNvGrpSpPr/>
          <p:nvPr/>
        </p:nvGrpSpPr>
        <p:grpSpPr>
          <a:xfrm>
            <a:off x="4098923" y="4702955"/>
            <a:ext cx="1828977" cy="1025812"/>
            <a:chOff x="1839246" y="4543130"/>
            <a:chExt cx="4738245" cy="1183369"/>
          </a:xfrm>
        </p:grpSpPr>
        <p:sp>
          <p:nvSpPr>
            <p:cNvPr id="117" name="TextBox 116">
              <a:extLst>
                <a:ext uri="{FF2B5EF4-FFF2-40B4-BE49-F238E27FC236}">
                  <a16:creationId xmlns:a16="http://schemas.microsoft.com/office/drawing/2014/main" id="{4B33BFCF-9ABA-45F7-B90E-EF85B35C4078}"/>
                </a:ext>
              </a:extLst>
            </p:cNvPr>
            <p:cNvSpPr txBox="1"/>
            <p:nvPr/>
          </p:nvSpPr>
          <p:spPr>
            <a:xfrm>
              <a:off x="1915538" y="4767867"/>
              <a:ext cx="4499703"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LETTUCE: Electronic Tissue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Specimen &amp; Image Collection &amp;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CAR-t Cell Tracking &amp; Linkage</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Digitalize Tissue Imaging/records</a:t>
              </a:r>
            </a:p>
          </p:txBody>
        </p:sp>
        <p:sp>
          <p:nvSpPr>
            <p:cNvPr id="118" name="TextBox 117">
              <a:extLst>
                <a:ext uri="{FF2B5EF4-FFF2-40B4-BE49-F238E27FC236}">
                  <a16:creationId xmlns:a16="http://schemas.microsoft.com/office/drawing/2014/main" id="{AC7A8DCB-6506-41D5-8306-21AF2F8DA5F0}"/>
                </a:ext>
              </a:extLst>
            </p:cNvPr>
            <p:cNvSpPr txBox="1"/>
            <p:nvPr/>
          </p:nvSpPr>
          <p:spPr>
            <a:xfrm>
              <a:off x="1839246" y="4543130"/>
              <a:ext cx="4738245" cy="26628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Tissue &amp; Imaging</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19" name="Group 118">
            <a:extLst>
              <a:ext uri="{FF2B5EF4-FFF2-40B4-BE49-F238E27FC236}">
                <a16:creationId xmlns:a16="http://schemas.microsoft.com/office/drawing/2014/main" id="{E9CA47B4-101D-4999-AA1A-CC4F0EF62F80}"/>
              </a:ext>
            </a:extLst>
          </p:cNvPr>
          <p:cNvGrpSpPr/>
          <p:nvPr/>
        </p:nvGrpSpPr>
        <p:grpSpPr>
          <a:xfrm>
            <a:off x="6009479" y="4700719"/>
            <a:ext cx="1239024" cy="476254"/>
            <a:chOff x="1781459" y="4532646"/>
            <a:chExt cx="4737613" cy="549403"/>
          </a:xfrm>
        </p:grpSpPr>
        <p:sp>
          <p:nvSpPr>
            <p:cNvPr id="120" name="TextBox 119">
              <a:extLst>
                <a:ext uri="{FF2B5EF4-FFF2-40B4-BE49-F238E27FC236}">
                  <a16:creationId xmlns:a16="http://schemas.microsoft.com/office/drawing/2014/main" id="{C50B3DCD-7F49-4B63-A2A9-FF84C190B0D8}"/>
                </a:ext>
              </a:extLst>
            </p:cNvPr>
            <p:cNvSpPr txBox="1"/>
            <p:nvPr/>
          </p:nvSpPr>
          <p:spPr>
            <a:xfrm>
              <a:off x="1860922" y="4833514"/>
              <a:ext cx="4658150" cy="24853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Light" panose="020F0302020204030204" pitchFamily="34" charset="0"/>
                  <a:cs typeface="Calibri Light" panose="020F0302020204030204" pitchFamily="34" charset="0"/>
                </a:rPr>
                <a:t>Raw Data &amp; Results</a:t>
              </a:r>
            </a:p>
          </p:txBody>
        </p:sp>
        <p:sp>
          <p:nvSpPr>
            <p:cNvPr id="121" name="TextBox 120">
              <a:extLst>
                <a:ext uri="{FF2B5EF4-FFF2-40B4-BE49-F238E27FC236}">
                  <a16:creationId xmlns:a16="http://schemas.microsoft.com/office/drawing/2014/main" id="{B6360FB7-A5FF-4BC1-B5EC-A97D291E1D3B}"/>
                </a:ext>
              </a:extLst>
            </p:cNvPr>
            <p:cNvSpPr txBox="1"/>
            <p:nvPr/>
          </p:nvSpPr>
          <p:spPr>
            <a:xfrm>
              <a:off x="1781459" y="4532646"/>
              <a:ext cx="4258263" cy="26628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Omics</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22" name="Group 121">
            <a:extLst>
              <a:ext uri="{FF2B5EF4-FFF2-40B4-BE49-F238E27FC236}">
                <a16:creationId xmlns:a16="http://schemas.microsoft.com/office/drawing/2014/main" id="{2117CAA7-116E-43B4-B466-0BB315BC5CBF}"/>
              </a:ext>
            </a:extLst>
          </p:cNvPr>
          <p:cNvGrpSpPr/>
          <p:nvPr/>
        </p:nvGrpSpPr>
        <p:grpSpPr>
          <a:xfrm>
            <a:off x="7131305" y="4176254"/>
            <a:ext cx="1978917" cy="947341"/>
            <a:chOff x="1731236" y="4303138"/>
            <a:chExt cx="4997959" cy="1263121"/>
          </a:xfrm>
        </p:grpSpPr>
        <p:sp>
          <p:nvSpPr>
            <p:cNvPr id="123" name="TextBox 122">
              <a:extLst>
                <a:ext uri="{FF2B5EF4-FFF2-40B4-BE49-F238E27FC236}">
                  <a16:creationId xmlns:a16="http://schemas.microsoft.com/office/drawing/2014/main" id="{D34AF233-D48E-4B7C-B585-EFEA0A1DC188}"/>
                </a:ext>
              </a:extLst>
            </p:cNvPr>
            <p:cNvSpPr txBox="1"/>
            <p:nvPr/>
          </p:nvSpPr>
          <p:spPr>
            <a:xfrm>
              <a:off x="1823991" y="4622411"/>
              <a:ext cx="4654356" cy="94384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err="1">
                  <a:latin typeface="Calibri" panose="020F0502020204030204" pitchFamily="34" charset="0"/>
                  <a:cs typeface="Calibri" panose="020F0502020204030204" pitchFamily="34" charset="0"/>
                </a:rPr>
                <a:t>iMedidata</a:t>
              </a:r>
              <a:r>
                <a:rPr lang="en-CA" sz="800" dirty="0">
                  <a:latin typeface="Calibri" panose="020F0502020204030204" pitchFamily="34" charset="0"/>
                  <a:cs typeface="Calibri" panose="020F0502020204030204" pitchFamily="34" charset="0"/>
                </a:rPr>
                <a:t> Rave EDC, </a:t>
              </a:r>
              <a:r>
                <a:rPr lang="en-CA" sz="800" dirty="0" err="1">
                  <a:latin typeface="Calibri" panose="020F0502020204030204" pitchFamily="34" charset="0"/>
                  <a:cs typeface="Calibri" panose="020F0502020204030204" pitchFamily="34" charset="0"/>
                </a:rPr>
                <a:t>REDCap</a:t>
              </a:r>
              <a:r>
                <a:rPr lang="en-CA" sz="800" dirty="0">
                  <a:latin typeface="Calibri" panose="020F0502020204030204" pitchFamily="34" charset="0"/>
                  <a:cs typeface="Calibri" panose="020F0502020204030204" pitchFamily="34" charset="0"/>
                </a:rPr>
                <a:t> EDC</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CDISC Compliant eCRF Templates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Serious Adverse Events</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Central Lab Tracking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Radiotherapy QA Central Review</a:t>
              </a:r>
            </a:p>
          </p:txBody>
        </p:sp>
        <p:sp>
          <p:nvSpPr>
            <p:cNvPr id="124" name="TextBox 123">
              <a:extLst>
                <a:ext uri="{FF2B5EF4-FFF2-40B4-BE49-F238E27FC236}">
                  <a16:creationId xmlns:a16="http://schemas.microsoft.com/office/drawing/2014/main" id="{9A1FF36D-C0D5-4145-ABC7-15FBBC1C0E5C}"/>
                </a:ext>
              </a:extLst>
            </p:cNvPr>
            <p:cNvSpPr txBox="1"/>
            <p:nvPr/>
          </p:nvSpPr>
          <p:spPr>
            <a:xfrm>
              <a:off x="1731236" y="4303138"/>
              <a:ext cx="4997959" cy="307776"/>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900" b="1" dirty="0">
                  <a:solidFill>
                    <a:schemeClr val="bg1"/>
                  </a:solidFill>
                  <a:latin typeface="Calibri" panose="020F0502020204030204" pitchFamily="34" charset="0"/>
                  <a:cs typeface="Calibri" panose="020F0502020204030204" pitchFamily="34" charset="0"/>
                </a:rPr>
                <a:t>Electronic Data Capture</a:t>
              </a:r>
              <a:endParaRPr lang="ko-KR" altLang="en-US" sz="900" b="1" dirty="0">
                <a:solidFill>
                  <a:schemeClr val="bg1"/>
                </a:solidFill>
                <a:latin typeface="Calibri" panose="020F0502020204030204" pitchFamily="34" charset="0"/>
                <a:cs typeface="Calibri" panose="020F0502020204030204" pitchFamily="34" charset="0"/>
              </a:endParaRPr>
            </a:p>
          </p:txBody>
        </p:sp>
      </p:grpSp>
      <p:grpSp>
        <p:nvGrpSpPr>
          <p:cNvPr id="125" name="Group 124">
            <a:extLst>
              <a:ext uri="{FF2B5EF4-FFF2-40B4-BE49-F238E27FC236}">
                <a16:creationId xmlns:a16="http://schemas.microsoft.com/office/drawing/2014/main" id="{12A94218-EFA5-4E0E-BD00-36EBEA378B89}"/>
              </a:ext>
            </a:extLst>
          </p:cNvPr>
          <p:cNvGrpSpPr/>
          <p:nvPr/>
        </p:nvGrpSpPr>
        <p:grpSpPr>
          <a:xfrm>
            <a:off x="40292" y="4689089"/>
            <a:ext cx="1939423" cy="1045642"/>
            <a:chOff x="1827795" y="4532646"/>
            <a:chExt cx="4658150" cy="1206245"/>
          </a:xfrm>
        </p:grpSpPr>
        <p:sp>
          <p:nvSpPr>
            <p:cNvPr id="126" name="TextBox 125">
              <a:extLst>
                <a:ext uri="{FF2B5EF4-FFF2-40B4-BE49-F238E27FC236}">
                  <a16:creationId xmlns:a16="http://schemas.microsoft.com/office/drawing/2014/main" id="{B71D4534-7CF7-45EC-A6C8-0228B63E69F6}"/>
                </a:ext>
              </a:extLst>
            </p:cNvPr>
            <p:cNvSpPr txBox="1"/>
            <p:nvPr/>
          </p:nvSpPr>
          <p:spPr>
            <a:xfrm>
              <a:off x="1827797" y="4780259"/>
              <a:ext cx="4658148"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EDC e-Learning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GCP &amp; Health Canada Division 5</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STU: Site Training Utility</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Supplementary Training</a:t>
              </a: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CCTG Document Management &amp; Training</a:t>
              </a:r>
            </a:p>
          </p:txBody>
        </p:sp>
        <p:sp>
          <p:nvSpPr>
            <p:cNvPr id="127" name="TextBox 126">
              <a:extLst>
                <a:ext uri="{FF2B5EF4-FFF2-40B4-BE49-F238E27FC236}">
                  <a16:creationId xmlns:a16="http://schemas.microsoft.com/office/drawing/2014/main" id="{2D7ECB0C-7761-4EAD-AC2C-39D5A78EA0A6}"/>
                </a:ext>
              </a:extLst>
            </p:cNvPr>
            <p:cNvSpPr txBox="1"/>
            <p:nvPr/>
          </p:nvSpPr>
          <p:spPr>
            <a:xfrm>
              <a:off x="1827795" y="4532646"/>
              <a:ext cx="4603456" cy="284039"/>
            </a:xfrm>
            <a:prstGeom prst="rect">
              <a:avLst/>
            </a:prstGeom>
            <a:solidFill>
              <a:srgbClr val="24484A"/>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Training and Assessments</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28" name="Group 127">
            <a:extLst>
              <a:ext uri="{FF2B5EF4-FFF2-40B4-BE49-F238E27FC236}">
                <a16:creationId xmlns:a16="http://schemas.microsoft.com/office/drawing/2014/main" id="{AF74C579-0819-4851-BA11-0C440233578D}"/>
              </a:ext>
            </a:extLst>
          </p:cNvPr>
          <p:cNvGrpSpPr/>
          <p:nvPr/>
        </p:nvGrpSpPr>
        <p:grpSpPr>
          <a:xfrm>
            <a:off x="7118559" y="5180281"/>
            <a:ext cx="1978916" cy="676762"/>
            <a:chOff x="1603718" y="4532646"/>
            <a:chExt cx="4903306" cy="780708"/>
          </a:xfrm>
        </p:grpSpPr>
        <p:sp>
          <p:nvSpPr>
            <p:cNvPr id="129" name="TextBox 128">
              <a:extLst>
                <a:ext uri="{FF2B5EF4-FFF2-40B4-BE49-F238E27FC236}">
                  <a16:creationId xmlns:a16="http://schemas.microsoft.com/office/drawing/2014/main" id="{F793DBFD-42C3-4CEB-A7AB-5D9C4A584874}"/>
                </a:ext>
              </a:extLst>
            </p:cNvPr>
            <p:cNvSpPr txBox="1"/>
            <p:nvPr/>
          </p:nvSpPr>
          <p:spPr>
            <a:xfrm>
              <a:off x="1694717" y="4780781"/>
              <a:ext cx="4658147" cy="53257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Multi-platform ePRO, </a:t>
              </a:r>
              <a:r>
                <a:rPr lang="en-CA" sz="800" dirty="0" err="1">
                  <a:latin typeface="Calibri" panose="020F0502020204030204" pitchFamily="34" charset="0"/>
                  <a:cs typeface="Calibri" panose="020F0502020204030204" pitchFamily="34" charset="0"/>
                </a:rPr>
                <a:t>eCOA</a:t>
              </a:r>
              <a:endParaRPr lang="en-CA" sz="800" dirty="0">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CA" sz="800" dirty="0" err="1">
                  <a:latin typeface="Calibri" panose="020F0502020204030204" pitchFamily="34" charset="0"/>
                  <a:cs typeface="Calibri" panose="020F0502020204030204" pitchFamily="34" charset="0"/>
                </a:rPr>
                <a:t>eConsent</a:t>
              </a:r>
              <a:endParaRPr lang="en-CA" sz="800" dirty="0">
                <a:latin typeface="Calibri" panose="020F0502020204030204" pitchFamily="34" charset="0"/>
                <a:cs typeface="Calibri" panose="020F0502020204030204" pitchFamily="34" charset="0"/>
              </a:endParaRPr>
            </a:p>
            <a:p>
              <a:pPr marL="128588" indent="-128588">
                <a:buFont typeface="Arial" panose="020B0604020202020204" pitchFamily="34" charset="0"/>
                <a:buChar char="•"/>
              </a:pPr>
              <a:r>
                <a:rPr lang="en-CA" sz="800" dirty="0">
                  <a:latin typeface="Calibri" panose="020F0502020204030204" pitchFamily="34" charset="0"/>
                  <a:cs typeface="Calibri" panose="020F0502020204030204" pitchFamily="34" charset="0"/>
                </a:rPr>
                <a:t>Patient-Centric Platform/Portal</a:t>
              </a:r>
            </a:p>
          </p:txBody>
        </p:sp>
        <p:sp>
          <p:nvSpPr>
            <p:cNvPr id="130" name="TextBox 129">
              <a:extLst>
                <a:ext uri="{FF2B5EF4-FFF2-40B4-BE49-F238E27FC236}">
                  <a16:creationId xmlns:a16="http://schemas.microsoft.com/office/drawing/2014/main" id="{11EEBB9C-3DC0-4D4D-BFE6-2B8E2F30D892}"/>
                </a:ext>
              </a:extLst>
            </p:cNvPr>
            <p:cNvSpPr txBox="1"/>
            <p:nvPr/>
          </p:nvSpPr>
          <p:spPr>
            <a:xfrm>
              <a:off x="1603718" y="4532646"/>
              <a:ext cx="4903306" cy="284039"/>
            </a:xfrm>
            <a:prstGeom prst="rect">
              <a:avLst/>
            </a:prstGeom>
            <a:solidFill>
              <a:srgbClr val="519136"/>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Patient Engagement</a:t>
              </a:r>
              <a:endParaRPr lang="ko-KR" altLang="en-US" sz="1000" b="1" dirty="0">
                <a:solidFill>
                  <a:schemeClr val="bg1"/>
                </a:solidFill>
                <a:latin typeface="Calibri" panose="020F0502020204030204" pitchFamily="34" charset="0"/>
                <a:cs typeface="Calibri" panose="020F0502020204030204" pitchFamily="34" charset="0"/>
              </a:endParaRPr>
            </a:p>
          </p:txBody>
        </p:sp>
      </p:grpSp>
      <p:grpSp>
        <p:nvGrpSpPr>
          <p:cNvPr id="131" name="Group 130">
            <a:extLst>
              <a:ext uri="{FF2B5EF4-FFF2-40B4-BE49-F238E27FC236}">
                <a16:creationId xmlns:a16="http://schemas.microsoft.com/office/drawing/2014/main" id="{D734909E-EB17-4F93-8D28-73AF6B51E1C3}"/>
              </a:ext>
            </a:extLst>
          </p:cNvPr>
          <p:cNvGrpSpPr/>
          <p:nvPr/>
        </p:nvGrpSpPr>
        <p:grpSpPr>
          <a:xfrm>
            <a:off x="2030938" y="4696784"/>
            <a:ext cx="1987082" cy="1058944"/>
            <a:chOff x="637096" y="4170998"/>
            <a:chExt cx="5485477" cy="1221590"/>
          </a:xfrm>
        </p:grpSpPr>
        <p:sp>
          <p:nvSpPr>
            <p:cNvPr id="132" name="TextBox 131">
              <a:extLst>
                <a:ext uri="{FF2B5EF4-FFF2-40B4-BE49-F238E27FC236}">
                  <a16:creationId xmlns:a16="http://schemas.microsoft.com/office/drawing/2014/main" id="{541ED450-BBB8-41B3-AB81-90E28FCBCA13}"/>
                </a:ext>
              </a:extLst>
            </p:cNvPr>
            <p:cNvSpPr txBox="1"/>
            <p:nvPr/>
          </p:nvSpPr>
          <p:spPr>
            <a:xfrm>
              <a:off x="696274" y="4433956"/>
              <a:ext cx="5411488" cy="95863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Data Visualizations &amp; BI Dashboard</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Utilize External Data Platforms (i.e. OHDP) for eSource EMR/EHR</a:t>
              </a:r>
            </a:p>
            <a:p>
              <a:pPr marL="171450" indent="-171450">
                <a:buFont typeface="Arial" panose="020B0604020202020204" pitchFamily="34" charset="0"/>
                <a:buChar char="•"/>
              </a:pPr>
              <a:r>
                <a:rPr lang="en-US" sz="800" dirty="0">
                  <a:latin typeface="Calibri" panose="020F0502020204030204" pitchFamily="34" charset="0"/>
                  <a:cs typeface="Calibri" panose="020F0502020204030204" pitchFamily="34" charset="0"/>
                </a:rPr>
                <a:t>Collaborative Data Sharing &amp; Linkage Across Network Partners</a:t>
              </a:r>
            </a:p>
            <a:p>
              <a:pPr marL="171450" indent="-171450">
                <a:buFont typeface="Arial" panose="020B0604020202020204" pitchFamily="34" charset="0"/>
                <a:buChar char="•"/>
              </a:pPr>
              <a:r>
                <a:rPr lang="en-CA" sz="800" dirty="0">
                  <a:latin typeface="Calibri" panose="020F0502020204030204" pitchFamily="34" charset="0"/>
                  <a:cs typeface="Calibri" panose="020F0502020204030204" pitchFamily="34" charset="0"/>
                </a:rPr>
                <a:t>CCTG Data Sharing Platform</a:t>
              </a:r>
            </a:p>
          </p:txBody>
        </p:sp>
        <p:sp>
          <p:nvSpPr>
            <p:cNvPr id="133" name="TextBox 132">
              <a:extLst>
                <a:ext uri="{FF2B5EF4-FFF2-40B4-BE49-F238E27FC236}">
                  <a16:creationId xmlns:a16="http://schemas.microsoft.com/office/drawing/2014/main" id="{44E17AEE-FEA2-4CB0-BAB4-5F27182117D5}"/>
                </a:ext>
              </a:extLst>
            </p:cNvPr>
            <p:cNvSpPr txBox="1"/>
            <p:nvPr/>
          </p:nvSpPr>
          <p:spPr>
            <a:xfrm>
              <a:off x="637096" y="4170998"/>
              <a:ext cx="5485477" cy="284039"/>
            </a:xfrm>
            <a:prstGeom prst="rect">
              <a:avLst/>
            </a:prstGeom>
            <a:solidFill>
              <a:srgbClr val="6F878E"/>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ko-KR" sz="1000" b="1" dirty="0">
                  <a:solidFill>
                    <a:schemeClr val="bg1"/>
                  </a:solidFill>
                  <a:latin typeface="Calibri" panose="020F0502020204030204" pitchFamily="34" charset="0"/>
                  <a:cs typeface="Calibri" panose="020F0502020204030204" pitchFamily="34" charset="0"/>
                </a:rPr>
                <a:t>Data Sharing &amp; Visualization</a:t>
              </a:r>
              <a:endParaRPr lang="ko-KR" altLang="en-US" sz="1000" b="1" dirty="0">
                <a:solidFill>
                  <a:schemeClr val="bg1"/>
                </a:solidFill>
                <a:latin typeface="Calibri" panose="020F0502020204030204" pitchFamily="34" charset="0"/>
                <a:cs typeface="Calibri" panose="020F0502020204030204" pitchFamily="34" charset="0"/>
              </a:endParaRPr>
            </a:p>
          </p:txBody>
        </p:sp>
      </p:grpSp>
      <p:sp>
        <p:nvSpPr>
          <p:cNvPr id="134" name="TextBox 58">
            <a:extLst>
              <a:ext uri="{FF2B5EF4-FFF2-40B4-BE49-F238E27FC236}">
                <a16:creationId xmlns:a16="http://schemas.microsoft.com/office/drawing/2014/main" id="{8C185AFE-F576-4CE7-BA4A-813EFFA08D79}"/>
              </a:ext>
            </a:extLst>
          </p:cNvPr>
          <p:cNvSpPr txBox="1"/>
          <p:nvPr/>
        </p:nvSpPr>
        <p:spPr>
          <a:xfrm>
            <a:off x="3044932" y="5805264"/>
            <a:ext cx="3326496" cy="261610"/>
          </a:xfrm>
          <a:prstGeom prst="rect">
            <a:avLst/>
          </a:prstGeom>
          <a:solidFill>
            <a:srgbClr val="33898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050" b="1" dirty="0">
                <a:solidFill>
                  <a:schemeClr val="bg1"/>
                </a:solidFill>
                <a:latin typeface="Calibri" panose="020F0502020204030204" pitchFamily="34" charset="0"/>
                <a:cs typeface="Calibri" panose="020F0502020204030204" pitchFamily="34" charset="0"/>
              </a:rPr>
              <a:t>Notes: Some are new/planned initiatives </a:t>
            </a:r>
            <a:endParaRPr lang="ko-KR" altLang="en-US" sz="1050" b="1" dirty="0">
              <a:solidFill>
                <a:schemeClr val="bg1"/>
              </a:solidFill>
              <a:latin typeface="Calibri" panose="020F0502020204030204" pitchFamily="34" charset="0"/>
              <a:cs typeface="Calibri" panose="020F0502020204030204" pitchFamily="34" charset="0"/>
            </a:endParaRPr>
          </a:p>
        </p:txBody>
      </p:sp>
      <p:sp>
        <p:nvSpPr>
          <p:cNvPr id="59" name="Title 1">
            <a:extLst>
              <a:ext uri="{FF2B5EF4-FFF2-40B4-BE49-F238E27FC236}">
                <a16:creationId xmlns:a16="http://schemas.microsoft.com/office/drawing/2014/main" id="{DEA7C48C-32C9-E1B7-477C-8947470B47FE}"/>
              </a:ext>
            </a:extLst>
          </p:cNvPr>
          <p:cNvSpPr>
            <a:spLocks noGrp="1"/>
          </p:cNvSpPr>
          <p:nvPr>
            <p:ph type="title"/>
          </p:nvPr>
        </p:nvSpPr>
        <p:spPr>
          <a:xfrm>
            <a:off x="323528" y="116632"/>
            <a:ext cx="8496944" cy="548640"/>
          </a:xfrm>
        </p:spPr>
        <p:txBody>
          <a:bodyPr/>
          <a:lstStyle/>
          <a:p>
            <a:r>
              <a:rPr lang="en-US" dirty="0"/>
              <a:t>Information Technology at CCTG</a:t>
            </a:r>
          </a:p>
        </p:txBody>
      </p:sp>
    </p:spTree>
    <p:extLst>
      <p:ext uri="{BB962C8B-B14F-4D97-AF65-F5344CB8AC3E}">
        <p14:creationId xmlns:p14="http://schemas.microsoft.com/office/powerpoint/2010/main" val="294905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DA0C-BBC5-11E7-6D3F-39F797ED2A54}"/>
              </a:ext>
            </a:extLst>
          </p:cNvPr>
          <p:cNvSpPr>
            <a:spLocks noGrp="1"/>
          </p:cNvSpPr>
          <p:nvPr>
            <p:ph type="title"/>
          </p:nvPr>
        </p:nvSpPr>
        <p:spPr/>
        <p:txBody>
          <a:bodyPr/>
          <a:lstStyle/>
          <a:p>
            <a:r>
              <a:rPr lang="en-US" dirty="0"/>
              <a:t>CCTG Digital Transformation</a:t>
            </a:r>
          </a:p>
        </p:txBody>
      </p:sp>
      <p:sp>
        <p:nvSpPr>
          <p:cNvPr id="3" name="Content Placeholder 2">
            <a:extLst>
              <a:ext uri="{FF2B5EF4-FFF2-40B4-BE49-F238E27FC236}">
                <a16:creationId xmlns:a16="http://schemas.microsoft.com/office/drawing/2014/main" id="{D79BEDC3-6C3E-8E35-738F-78829D71516A}"/>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Digital transformation is the adoption of digital technology by an organization. Common goals for its implementation are to improve efficiency, value or innovation</a:t>
            </a:r>
          </a:p>
          <a:p>
            <a:r>
              <a:rPr lang="en-US" sz="1800" dirty="0">
                <a:ea typeface="Calibri" panose="020F0502020204030204" pitchFamily="34" charset="0"/>
                <a:cs typeface="Times New Roman" panose="02020603050405020304" pitchFamily="18" charset="0"/>
              </a:rPr>
              <a:t>CCTG Digital Transformation Strategy</a:t>
            </a:r>
          </a:p>
          <a:p>
            <a:pPr lvl="1"/>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Mobile applications, wearables, biosensors, connected devices</a:t>
            </a:r>
          </a:p>
          <a:p>
            <a:pPr lvl="1"/>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Automation &amp; Platforms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Cognitive Technologies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Analytics &amp; Visualizations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14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Science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a typeface="Calibri" panose="020F0502020204030204" pitchFamily="34" charset="0"/>
                <a:cs typeface="Times New Roman" panose="02020603050405020304" pitchFamily="18" charset="0"/>
              </a:rPr>
              <a:t>Digital Approach Areas of Focus: </a:t>
            </a:r>
            <a:r>
              <a:rPr lang="en-US" sz="1600" dirty="0">
                <a:effectLst/>
                <a:latin typeface="Calibri" panose="020F0502020204030204" pitchFamily="34" charset="0"/>
                <a:ea typeface="Calibri" panose="020F0502020204030204" pitchFamily="34" charset="0"/>
                <a:cs typeface="Times New Roman" panose="02020603050405020304" pitchFamily="18" charset="0"/>
              </a:rPr>
              <a:t>Trial </a:t>
            </a:r>
            <a:r>
              <a:rPr lang="en-US" sz="1600" dirty="0">
                <a:ea typeface="Calibri" panose="020F0502020204030204" pitchFamily="34" charset="0"/>
                <a:cs typeface="Times New Roman" panose="02020603050405020304" pitchFamily="18" charset="0"/>
              </a:rPr>
              <a:t>Start Up, </a:t>
            </a:r>
            <a:r>
              <a:rPr lang="en-US" sz="1600" dirty="0">
                <a:effectLst/>
                <a:latin typeface="Calibri" panose="020F0502020204030204" pitchFamily="34" charset="0"/>
                <a:ea typeface="Calibri" panose="020F0502020204030204" pitchFamily="34" charset="0"/>
                <a:cs typeface="Times New Roman" panose="02020603050405020304" pitchFamily="18" charset="0"/>
              </a:rPr>
              <a:t>Trial Conduct, Trial Closure, and Trial Analysis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Today</a:t>
            </a:r>
            <a:r>
              <a:rPr lang="en-US" sz="1800" dirty="0">
                <a:ea typeface="Calibri" panose="020F0502020204030204" pitchFamily="34" charset="0"/>
                <a:cs typeface="Times New Roman" panose="02020603050405020304" pitchFamily="18" charset="0"/>
              </a:rPr>
              <a:t>’s presentation focus on:</a:t>
            </a:r>
          </a:p>
          <a:p>
            <a:pPr lvl="1"/>
            <a:r>
              <a:rPr lang="en-US" sz="1400" dirty="0"/>
              <a:t>Mobile App Technology</a:t>
            </a:r>
          </a:p>
          <a:p>
            <a:pPr lvl="1"/>
            <a:r>
              <a:rPr lang="en-US" sz="1400" dirty="0" err="1"/>
              <a:t>eConsent</a:t>
            </a:r>
            <a:endParaRPr lang="en-US" sz="1400" dirty="0"/>
          </a:p>
          <a:p>
            <a:pPr lvl="1"/>
            <a:r>
              <a:rPr lang="en-US" sz="1400" dirty="0"/>
              <a:t>Patient Portal</a:t>
            </a:r>
          </a:p>
          <a:p>
            <a:pPr lvl="1"/>
            <a:r>
              <a:rPr lang="en-US" sz="1400" dirty="0"/>
              <a:t>Data Analytics &amp; Visualizations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972A35-62F8-2F9E-51DD-F8486D6EFE24}"/>
              </a:ext>
            </a:extLst>
          </p:cNvPr>
          <p:cNvSpPr>
            <a:spLocks noGrp="1"/>
          </p:cNvSpPr>
          <p:nvPr>
            <p:ph type="sldNum" sz="quarter" idx="12"/>
          </p:nvPr>
        </p:nvSpPr>
        <p:spPr/>
        <p:txBody>
          <a:bodyPr/>
          <a:lstStyle/>
          <a:p>
            <a:fld id="{2754ED01-E2A0-4C1E-8E21-014B99041579}" type="slidenum">
              <a:rPr lang="en-US" smtClean="0"/>
              <a:pPr/>
              <a:t>4</a:t>
            </a:fld>
            <a:endParaRPr lang="en-US"/>
          </a:p>
        </p:txBody>
      </p:sp>
    </p:spTree>
    <p:extLst>
      <p:ext uri="{BB962C8B-B14F-4D97-AF65-F5344CB8AC3E}">
        <p14:creationId xmlns:p14="http://schemas.microsoft.com/office/powerpoint/2010/main" val="15447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C377-04A4-D8E0-7371-3884A7AE1DD5}"/>
              </a:ext>
            </a:extLst>
          </p:cNvPr>
          <p:cNvSpPr>
            <a:spLocks noGrp="1"/>
          </p:cNvSpPr>
          <p:nvPr>
            <p:ph type="title"/>
          </p:nvPr>
        </p:nvSpPr>
        <p:spPr/>
        <p:txBody>
          <a:bodyPr/>
          <a:lstStyle/>
          <a:p>
            <a:r>
              <a:rPr lang="en-US" dirty="0"/>
              <a:t>CCTG Patient Platform</a:t>
            </a:r>
          </a:p>
        </p:txBody>
      </p:sp>
      <p:sp>
        <p:nvSpPr>
          <p:cNvPr id="4" name="Slide Number Placeholder 3">
            <a:extLst>
              <a:ext uri="{FF2B5EF4-FFF2-40B4-BE49-F238E27FC236}">
                <a16:creationId xmlns:a16="http://schemas.microsoft.com/office/drawing/2014/main" id="{57F8788D-92D7-0870-1694-27C02CDEF05D}"/>
              </a:ext>
            </a:extLst>
          </p:cNvPr>
          <p:cNvSpPr>
            <a:spLocks noGrp="1"/>
          </p:cNvSpPr>
          <p:nvPr>
            <p:ph type="sldNum" sz="quarter" idx="12"/>
          </p:nvPr>
        </p:nvSpPr>
        <p:spPr/>
        <p:txBody>
          <a:bodyPr/>
          <a:lstStyle/>
          <a:p>
            <a:fld id="{2754ED01-E2A0-4C1E-8E21-014B99041579}" type="slidenum">
              <a:rPr lang="en-US" smtClean="0"/>
              <a:pPr/>
              <a:t>5</a:t>
            </a:fld>
            <a:endParaRPr lang="en-US"/>
          </a:p>
        </p:txBody>
      </p:sp>
      <p:sp>
        <p:nvSpPr>
          <p:cNvPr id="5" name="Shape">
            <a:extLst>
              <a:ext uri="{FF2B5EF4-FFF2-40B4-BE49-F238E27FC236}">
                <a16:creationId xmlns:a16="http://schemas.microsoft.com/office/drawing/2014/main" id="{B9562B59-5B9B-C136-50D6-39E1262F4E96}"/>
              </a:ext>
            </a:extLst>
          </p:cNvPr>
          <p:cNvSpPr/>
          <p:nvPr/>
        </p:nvSpPr>
        <p:spPr>
          <a:xfrm>
            <a:off x="3000150" y="1836224"/>
            <a:ext cx="2052001" cy="2175166"/>
          </a:xfrm>
          <a:custGeom>
            <a:avLst/>
            <a:gdLst/>
            <a:ahLst/>
            <a:cxnLst>
              <a:cxn ang="0">
                <a:pos x="wd2" y="hd2"/>
              </a:cxn>
              <a:cxn ang="5400000">
                <a:pos x="wd2" y="hd2"/>
              </a:cxn>
              <a:cxn ang="10800000">
                <a:pos x="wd2" y="hd2"/>
              </a:cxn>
              <a:cxn ang="16200000">
                <a:pos x="wd2" y="hd2"/>
              </a:cxn>
            </a:cxnLst>
            <a:rect l="0" t="0" r="r" b="b"/>
            <a:pathLst>
              <a:path w="21356" h="21455" extrusionOk="0">
                <a:moveTo>
                  <a:pt x="13582" y="573"/>
                </a:moveTo>
                <a:cubicBezTo>
                  <a:pt x="5588" y="2567"/>
                  <a:pt x="0" y="9496"/>
                  <a:pt x="0" y="17399"/>
                </a:cubicBezTo>
                <a:cubicBezTo>
                  <a:pt x="0" y="18465"/>
                  <a:pt x="97" y="19531"/>
                  <a:pt x="316" y="20598"/>
                </a:cubicBezTo>
                <a:cubicBezTo>
                  <a:pt x="413" y="21084"/>
                  <a:pt x="850" y="21455"/>
                  <a:pt x="1385" y="21455"/>
                </a:cubicBezTo>
                <a:lnTo>
                  <a:pt x="8601" y="21455"/>
                </a:lnTo>
                <a:cubicBezTo>
                  <a:pt x="8990" y="21455"/>
                  <a:pt x="9354" y="21270"/>
                  <a:pt x="9549" y="20945"/>
                </a:cubicBezTo>
                <a:lnTo>
                  <a:pt x="21211" y="1686"/>
                </a:lnTo>
                <a:cubicBezTo>
                  <a:pt x="21600" y="1037"/>
                  <a:pt x="21163" y="226"/>
                  <a:pt x="20385" y="133"/>
                </a:cubicBezTo>
                <a:cubicBezTo>
                  <a:pt x="18101" y="-145"/>
                  <a:pt x="15793" y="17"/>
                  <a:pt x="13582" y="573"/>
                </a:cubicBezTo>
                <a:close/>
              </a:path>
            </a:pathLst>
          </a:custGeom>
          <a:solidFill>
            <a:srgbClr val="519136"/>
          </a:solidFill>
          <a:ln w="12700">
            <a:miter lim="400000"/>
          </a:ln>
          <a:effectLst>
            <a:outerShdw blurRad="76200" dir="18900000" sy="23000" kx="-1200000" algn="bl" rotWithShape="0">
              <a:prstClr val="black">
                <a:alpha val="20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solidFill>
                <a:srgbClr val="24484A"/>
              </a:solidFill>
            </a:endParaRPr>
          </a:p>
        </p:txBody>
      </p:sp>
      <p:sp>
        <p:nvSpPr>
          <p:cNvPr id="6" name="Shape">
            <a:extLst>
              <a:ext uri="{FF2B5EF4-FFF2-40B4-BE49-F238E27FC236}">
                <a16:creationId xmlns:a16="http://schemas.microsoft.com/office/drawing/2014/main" id="{9493EF14-E32A-1FD6-8D7D-2C6AFBF189BF}"/>
              </a:ext>
            </a:extLst>
          </p:cNvPr>
          <p:cNvSpPr/>
          <p:nvPr/>
        </p:nvSpPr>
        <p:spPr>
          <a:xfrm>
            <a:off x="4908135" y="1929961"/>
            <a:ext cx="1627462" cy="2800348"/>
          </a:xfrm>
          <a:custGeom>
            <a:avLst/>
            <a:gdLst/>
            <a:ahLst/>
            <a:cxnLst>
              <a:cxn ang="0">
                <a:pos x="wd2" y="hd2"/>
              </a:cxn>
              <a:cxn ang="5400000">
                <a:pos x="wd2" y="hd2"/>
              </a:cxn>
              <a:cxn ang="10800000">
                <a:pos x="wd2" y="hd2"/>
              </a:cxn>
              <a:cxn ang="16200000">
                <a:pos x="wd2" y="hd2"/>
              </a:cxn>
            </a:cxnLst>
            <a:rect l="0" t="0" r="r" b="b"/>
            <a:pathLst>
              <a:path w="21539" h="21379" extrusionOk="0">
                <a:moveTo>
                  <a:pt x="10041" y="16068"/>
                </a:moveTo>
                <a:lnTo>
                  <a:pt x="14561" y="20773"/>
                </a:lnTo>
                <a:lnTo>
                  <a:pt x="14743" y="20973"/>
                </a:lnTo>
                <a:cubicBezTo>
                  <a:pt x="15229" y="21482"/>
                  <a:pt x="16412" y="21518"/>
                  <a:pt x="17019" y="21046"/>
                </a:cubicBezTo>
                <a:cubicBezTo>
                  <a:pt x="18718" y="19665"/>
                  <a:pt x="19992" y="18121"/>
                  <a:pt x="20750" y="16468"/>
                </a:cubicBezTo>
                <a:cubicBezTo>
                  <a:pt x="21266" y="15305"/>
                  <a:pt x="21539" y="14106"/>
                  <a:pt x="21539" y="12907"/>
                </a:cubicBezTo>
                <a:cubicBezTo>
                  <a:pt x="21539" y="7076"/>
                  <a:pt x="15350" y="1934"/>
                  <a:pt x="6310" y="45"/>
                </a:cubicBezTo>
                <a:cubicBezTo>
                  <a:pt x="5703" y="-82"/>
                  <a:pt x="5005" y="63"/>
                  <a:pt x="4672" y="408"/>
                </a:cubicBezTo>
                <a:lnTo>
                  <a:pt x="182" y="5059"/>
                </a:lnTo>
                <a:cubicBezTo>
                  <a:pt x="-61" y="5313"/>
                  <a:pt x="-61" y="5622"/>
                  <a:pt x="182" y="5877"/>
                </a:cubicBezTo>
                <a:lnTo>
                  <a:pt x="10041" y="16068"/>
                </a:lnTo>
                <a:lnTo>
                  <a:pt x="10041" y="16068"/>
                </a:lnTo>
                <a:close/>
              </a:path>
            </a:pathLst>
          </a:custGeom>
          <a:solidFill>
            <a:srgbClr val="24484A"/>
          </a:solidFill>
          <a:ln w="12700">
            <a:miter lim="400000"/>
          </a:ln>
          <a:effectLst>
            <a:outerShdw blurRad="76200" dir="18900000" sy="23000" kx="-1200000" algn="bl" rotWithShape="0">
              <a:prstClr val="black">
                <a:alpha val="20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7" name="Shape">
            <a:extLst>
              <a:ext uri="{FF2B5EF4-FFF2-40B4-BE49-F238E27FC236}">
                <a16:creationId xmlns:a16="http://schemas.microsoft.com/office/drawing/2014/main" id="{538E7DF7-B3A5-5BC7-A686-C9B3A691F3B6}"/>
              </a:ext>
            </a:extLst>
          </p:cNvPr>
          <p:cNvSpPr/>
          <p:nvPr/>
        </p:nvSpPr>
        <p:spPr>
          <a:xfrm>
            <a:off x="3198063" y="4149080"/>
            <a:ext cx="2747874" cy="1098076"/>
          </a:xfrm>
          <a:custGeom>
            <a:avLst/>
            <a:gdLst/>
            <a:ahLst/>
            <a:cxnLst>
              <a:cxn ang="0">
                <a:pos x="wd2" y="hd2"/>
              </a:cxn>
              <a:cxn ang="5400000">
                <a:pos x="wd2" y="hd2"/>
              </a:cxn>
              <a:cxn ang="10800000">
                <a:pos x="wd2" y="hd2"/>
              </a:cxn>
              <a:cxn ang="16200000">
                <a:pos x="wd2" y="hd2"/>
              </a:cxn>
            </a:cxnLst>
            <a:rect l="0" t="0" r="r" b="b"/>
            <a:pathLst>
              <a:path w="21345" h="21600" extrusionOk="0">
                <a:moveTo>
                  <a:pt x="2863" y="12307"/>
                </a:moveTo>
                <a:cubicBezTo>
                  <a:pt x="5392" y="18293"/>
                  <a:pt x="8757" y="21600"/>
                  <a:pt x="12354" y="21600"/>
                </a:cubicBezTo>
                <a:cubicBezTo>
                  <a:pt x="15595" y="21600"/>
                  <a:pt x="18640" y="18921"/>
                  <a:pt x="21062" y="14023"/>
                </a:cubicBezTo>
                <a:cubicBezTo>
                  <a:pt x="21347" y="13437"/>
                  <a:pt x="21436" y="12433"/>
                  <a:pt x="21240" y="11679"/>
                </a:cubicBezTo>
                <a:lnTo>
                  <a:pt x="18587" y="921"/>
                </a:lnTo>
                <a:cubicBezTo>
                  <a:pt x="18444" y="335"/>
                  <a:pt x="18177" y="0"/>
                  <a:pt x="17892" y="0"/>
                </a:cubicBezTo>
                <a:lnTo>
                  <a:pt x="6336" y="0"/>
                </a:lnTo>
                <a:lnTo>
                  <a:pt x="798" y="0"/>
                </a:lnTo>
                <a:cubicBezTo>
                  <a:pt x="228" y="0"/>
                  <a:pt x="-164" y="1381"/>
                  <a:pt x="68" y="2595"/>
                </a:cubicBezTo>
                <a:cubicBezTo>
                  <a:pt x="726" y="6195"/>
                  <a:pt x="1688" y="9502"/>
                  <a:pt x="2863" y="12307"/>
                </a:cubicBezTo>
                <a:close/>
              </a:path>
            </a:pathLst>
          </a:custGeom>
          <a:solidFill>
            <a:srgbClr val="338981"/>
          </a:solidFill>
          <a:ln w="12700">
            <a:miter lim="400000"/>
          </a:ln>
          <a:effectLst>
            <a:outerShdw blurRad="76200" dir="18900000" sy="23000" kx="-1200000" algn="bl" rotWithShape="0">
              <a:prstClr val="black">
                <a:alpha val="20000"/>
              </a:prstClr>
            </a:outerShdw>
          </a:effectLst>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8" name="TextBox 7">
            <a:extLst>
              <a:ext uri="{FF2B5EF4-FFF2-40B4-BE49-F238E27FC236}">
                <a16:creationId xmlns:a16="http://schemas.microsoft.com/office/drawing/2014/main" id="{A3CFDDD7-DB7A-0B53-7E9D-2271F85F0768}"/>
              </a:ext>
            </a:extLst>
          </p:cNvPr>
          <p:cNvSpPr txBox="1"/>
          <p:nvPr/>
        </p:nvSpPr>
        <p:spPr>
          <a:xfrm>
            <a:off x="3370669" y="2702735"/>
            <a:ext cx="764905" cy="523220"/>
          </a:xfrm>
          <a:prstGeom prst="rect">
            <a:avLst/>
          </a:prstGeom>
          <a:noFill/>
        </p:spPr>
        <p:txBody>
          <a:bodyPr wrap="square">
            <a:spAutoFit/>
          </a:bodyPr>
          <a:lstStyle/>
          <a:p>
            <a:r>
              <a:rPr lang="en-US" sz="1400" b="1" i="0" dirty="0">
                <a:solidFill>
                  <a:schemeClr val="bg1"/>
                </a:solidFill>
                <a:effectLst/>
                <a:latin typeface="Calibri" panose="020F0502020204030204" pitchFamily="34" charset="0"/>
                <a:cs typeface="Calibri" panose="020F0502020204030204" pitchFamily="34" charset="0"/>
              </a:rPr>
              <a:t>Patient</a:t>
            </a:r>
          </a:p>
          <a:p>
            <a:r>
              <a:rPr lang="en-US" altLang="ko-KR" sz="1400" b="1" dirty="0">
                <a:solidFill>
                  <a:schemeClr val="bg1"/>
                </a:solidFill>
                <a:latin typeface="Calibri" panose="020F0502020204030204" pitchFamily="34" charset="0"/>
                <a:cs typeface="Calibri" panose="020F0502020204030204" pitchFamily="34" charset="0"/>
              </a:rPr>
              <a:t>Portal</a:t>
            </a:r>
            <a:endParaRPr lang="ko-KR" altLang="en-US" sz="1400" b="1"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C6600BCF-9ADC-91D1-9A13-DBCA20543DB8}"/>
              </a:ext>
            </a:extLst>
          </p:cNvPr>
          <p:cNvSpPr txBox="1"/>
          <p:nvPr/>
        </p:nvSpPr>
        <p:spPr>
          <a:xfrm>
            <a:off x="5544113" y="2964345"/>
            <a:ext cx="887330" cy="307777"/>
          </a:xfrm>
          <a:prstGeom prst="rect">
            <a:avLst/>
          </a:prstGeom>
          <a:noFill/>
        </p:spPr>
        <p:txBody>
          <a:bodyPr wrap="square">
            <a:spAutoFit/>
          </a:bodyPr>
          <a:lstStyle/>
          <a:p>
            <a:r>
              <a:rPr lang="en-US" sz="1400" b="1" i="0" dirty="0" err="1">
                <a:solidFill>
                  <a:schemeClr val="bg1"/>
                </a:solidFill>
                <a:effectLst/>
                <a:latin typeface="Calibri" panose="020F0502020204030204" pitchFamily="34" charset="0"/>
                <a:cs typeface="Calibri" panose="020F0502020204030204" pitchFamily="34" charset="0"/>
              </a:rPr>
              <a:t>eConsent</a:t>
            </a:r>
            <a:endParaRPr lang="ko-KR" altLang="en-US" sz="1400" b="1"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6693BF5-1F2C-A2A7-DA69-4DF7D12040F6}"/>
              </a:ext>
            </a:extLst>
          </p:cNvPr>
          <p:cNvSpPr txBox="1"/>
          <p:nvPr/>
        </p:nvSpPr>
        <p:spPr>
          <a:xfrm>
            <a:off x="4106032" y="4501821"/>
            <a:ext cx="1224135" cy="523220"/>
          </a:xfrm>
          <a:prstGeom prst="rect">
            <a:avLst/>
          </a:prstGeom>
          <a:noFill/>
        </p:spPr>
        <p:txBody>
          <a:bodyPr wrap="square">
            <a:spAutoFit/>
          </a:bodyPr>
          <a:lstStyle/>
          <a:p>
            <a:pPr algn="ctr"/>
            <a:r>
              <a:rPr lang="en-US" sz="1400" b="1" i="0" dirty="0" err="1">
                <a:solidFill>
                  <a:schemeClr val="bg1"/>
                </a:solidFill>
                <a:effectLst/>
                <a:latin typeface="Calibri" panose="020F0502020204030204" pitchFamily="34" charset="0"/>
                <a:cs typeface="Calibri" panose="020F0502020204030204" pitchFamily="34" charset="0"/>
              </a:rPr>
              <a:t>eCOA</a:t>
            </a:r>
            <a:r>
              <a:rPr lang="en-US" sz="1400" b="1" i="0" dirty="0">
                <a:solidFill>
                  <a:schemeClr val="bg1"/>
                </a:solidFill>
                <a:effectLst/>
                <a:latin typeface="Calibri" panose="020F0502020204030204" pitchFamily="34" charset="0"/>
                <a:cs typeface="Calibri" panose="020F0502020204030204" pitchFamily="34" charset="0"/>
              </a:rPr>
              <a:t> &amp;</a:t>
            </a:r>
          </a:p>
          <a:p>
            <a:pPr algn="ctr"/>
            <a:r>
              <a:rPr lang="en-US" sz="1400" b="1" i="0" dirty="0">
                <a:solidFill>
                  <a:schemeClr val="bg1"/>
                </a:solidFill>
                <a:effectLst/>
                <a:latin typeface="Calibri" panose="020F0502020204030204" pitchFamily="34" charset="0"/>
                <a:cs typeface="Calibri" panose="020F0502020204030204" pitchFamily="34" charset="0"/>
              </a:rPr>
              <a:t>ePRO</a:t>
            </a:r>
            <a:endParaRPr lang="ko-KR" altLang="en-US" sz="1400" b="1" dirty="0">
              <a:solidFill>
                <a:schemeClr val="bg1"/>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5FF23808-8572-F9A9-8B9F-8D1F758477EF}"/>
              </a:ext>
            </a:extLst>
          </p:cNvPr>
          <p:cNvSpPr/>
          <p:nvPr/>
        </p:nvSpPr>
        <p:spPr>
          <a:xfrm>
            <a:off x="3923928" y="2780928"/>
            <a:ext cx="1645920" cy="1645920"/>
          </a:xfrm>
          <a:prstGeom prst="ellipse">
            <a:avLst/>
          </a:prstGeom>
          <a:solidFill>
            <a:srgbClr val="6F878E"/>
          </a:solidFill>
          <a:effectLst>
            <a:outerShdw blurRad="76200" dir="18900000" sy="23000" kx="-1200000" algn="bl" rotWithShape="0">
              <a:prstClr val="black">
                <a:alpha val="20000"/>
              </a:prstClr>
            </a:outerShdw>
          </a:effectLst>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dirty="0"/>
          </a:p>
        </p:txBody>
      </p:sp>
      <p:sp>
        <p:nvSpPr>
          <p:cNvPr id="12" name="TextBox 11">
            <a:extLst>
              <a:ext uri="{FF2B5EF4-FFF2-40B4-BE49-F238E27FC236}">
                <a16:creationId xmlns:a16="http://schemas.microsoft.com/office/drawing/2014/main" id="{7AFD7A71-86F0-C8A1-27D8-E33F9981F75B}"/>
              </a:ext>
            </a:extLst>
          </p:cNvPr>
          <p:cNvSpPr txBox="1"/>
          <p:nvPr/>
        </p:nvSpPr>
        <p:spPr>
          <a:xfrm>
            <a:off x="4042076" y="3074756"/>
            <a:ext cx="1374184" cy="1015663"/>
          </a:xfrm>
          <a:prstGeom prst="rect">
            <a:avLst/>
          </a:prstGeom>
          <a:noFill/>
        </p:spPr>
        <p:txBody>
          <a:bodyPr wrap="square">
            <a:spAutoFit/>
          </a:bodyPr>
          <a:lstStyle/>
          <a:p>
            <a:pPr algn="ctr"/>
            <a:r>
              <a:rPr lang="en-US" sz="2000" b="1" dirty="0">
                <a:solidFill>
                  <a:schemeClr val="bg1"/>
                </a:solidFill>
                <a:latin typeface="Calibri" panose="020F0502020204030204" pitchFamily="34" charset="0"/>
                <a:cs typeface="Calibri" panose="020F0502020204030204" pitchFamily="34" charset="0"/>
              </a:rPr>
              <a:t>CCTG Patient</a:t>
            </a:r>
          </a:p>
          <a:p>
            <a:pPr algn="ctr"/>
            <a:r>
              <a:rPr lang="en-US" sz="2000" b="1" dirty="0">
                <a:solidFill>
                  <a:schemeClr val="bg1"/>
                </a:solidFill>
                <a:latin typeface="Calibri" panose="020F0502020204030204" pitchFamily="34" charset="0"/>
                <a:cs typeface="Calibri" panose="020F0502020204030204" pitchFamily="34" charset="0"/>
              </a:rPr>
              <a:t>Platform</a:t>
            </a:r>
            <a:endParaRPr lang="ko-KR" altLang="en-US" sz="2000" b="1" dirty="0">
              <a:solidFill>
                <a:schemeClr val="bg1"/>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B6005D38-7665-FF05-5E09-FE82FE5373CC}"/>
              </a:ext>
            </a:extLst>
          </p:cNvPr>
          <p:cNvSpPr/>
          <p:nvPr/>
        </p:nvSpPr>
        <p:spPr>
          <a:xfrm>
            <a:off x="969907" y="908720"/>
            <a:ext cx="3216455" cy="17548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Web-based portal</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Patients register &amp; maintain a user profile</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Learn about new trials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Register for potential trials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Link to </a:t>
            </a:r>
            <a:r>
              <a:rPr lang="en-US" sz="1200" dirty="0" err="1">
                <a:latin typeface="Calibri" panose="020F0502020204030204" pitchFamily="34" charset="0"/>
                <a:cs typeface="Calibri" panose="020F0502020204030204" pitchFamily="34" charset="0"/>
              </a:rPr>
              <a:t>eCOA</a:t>
            </a:r>
            <a:r>
              <a:rPr lang="en-US" sz="1200" dirty="0">
                <a:latin typeface="Calibri" panose="020F0502020204030204" pitchFamily="34" charset="0"/>
                <a:cs typeface="Calibri" panose="020F0502020204030204" pitchFamily="34" charset="0"/>
              </a:rPr>
              <a:t>, ePRO, </a:t>
            </a:r>
            <a:r>
              <a:rPr lang="en-US" sz="1200" dirty="0" err="1">
                <a:latin typeface="Calibri" panose="020F0502020204030204" pitchFamily="34" charset="0"/>
                <a:cs typeface="Calibri" panose="020F0502020204030204" pitchFamily="34" charset="0"/>
              </a:rPr>
              <a:t>eConsent</a:t>
            </a:r>
            <a:r>
              <a:rPr lang="en-US" sz="1200" dirty="0">
                <a:latin typeface="Calibri" panose="020F0502020204030204" pitchFamily="34" charset="0"/>
                <a:cs typeface="Calibri" panose="020F0502020204030204" pitchFamily="34" charset="0"/>
              </a:rPr>
              <a:t> information and actions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Includes all patient clinical trial activities into a single user interface</a:t>
            </a:r>
          </a:p>
        </p:txBody>
      </p:sp>
      <p:sp>
        <p:nvSpPr>
          <p:cNvPr id="14" name="Rectangle: Rounded Corners 13">
            <a:extLst>
              <a:ext uri="{FF2B5EF4-FFF2-40B4-BE49-F238E27FC236}">
                <a16:creationId xmlns:a16="http://schemas.microsoft.com/office/drawing/2014/main" id="{18ED491E-5750-AFF0-366B-6FD6E186807B}"/>
              </a:ext>
            </a:extLst>
          </p:cNvPr>
          <p:cNvSpPr/>
          <p:nvPr/>
        </p:nvSpPr>
        <p:spPr>
          <a:xfrm>
            <a:off x="6360836" y="3365859"/>
            <a:ext cx="2543122" cy="11359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View and complete required study consent forms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Protocol compliance</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Electronic signatures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Version control</a:t>
            </a:r>
          </a:p>
        </p:txBody>
      </p:sp>
      <p:sp>
        <p:nvSpPr>
          <p:cNvPr id="15" name="Rectangle: Rounded Corners 14">
            <a:extLst>
              <a:ext uri="{FF2B5EF4-FFF2-40B4-BE49-F238E27FC236}">
                <a16:creationId xmlns:a16="http://schemas.microsoft.com/office/drawing/2014/main" id="{FDEFC93E-48D6-D432-1C6E-30F96902F247}"/>
              </a:ext>
            </a:extLst>
          </p:cNvPr>
          <p:cNvSpPr/>
          <p:nvPr/>
        </p:nvSpPr>
        <p:spPr>
          <a:xfrm>
            <a:off x="899592" y="4466749"/>
            <a:ext cx="3054551" cy="1780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Responsive web applications and native mobile apps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View and complete required modules (e.g. questionnaires, forms)</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Electronic data submitted in real-time, available for patient, site, sponsor</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Receive notifications and reminders for required actions</a:t>
            </a:r>
          </a:p>
        </p:txBody>
      </p:sp>
    </p:spTree>
    <p:extLst>
      <p:ext uri="{BB962C8B-B14F-4D97-AF65-F5344CB8AC3E}">
        <p14:creationId xmlns:p14="http://schemas.microsoft.com/office/powerpoint/2010/main" val="19742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70C3813-1075-6EF6-EBB8-5B73290FDA87}"/>
              </a:ext>
            </a:extLst>
          </p:cNvPr>
          <p:cNvPicPr>
            <a:picLocks noChangeAspect="1"/>
          </p:cNvPicPr>
          <p:nvPr/>
        </p:nvPicPr>
        <p:blipFill>
          <a:blip r:embed="rId2"/>
          <a:stretch>
            <a:fillRect/>
          </a:stretch>
        </p:blipFill>
        <p:spPr>
          <a:xfrm>
            <a:off x="4745004" y="2132856"/>
            <a:ext cx="4291492" cy="2203295"/>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9E55401F-4364-3B4C-B0EE-AA124195A611}"/>
              </a:ext>
            </a:extLst>
          </p:cNvPr>
          <p:cNvSpPr>
            <a:spLocks noGrp="1"/>
          </p:cNvSpPr>
          <p:nvPr>
            <p:ph type="sldNum" sz="quarter" idx="12"/>
          </p:nvPr>
        </p:nvSpPr>
        <p:spPr/>
        <p:txBody>
          <a:bodyPr/>
          <a:lstStyle/>
          <a:p>
            <a:fld id="{2754ED01-E2A0-4C1E-8E21-014B99041579}" type="slidenum">
              <a:rPr lang="en-US" smtClean="0"/>
              <a:pPr/>
              <a:t>6</a:t>
            </a:fld>
            <a:endParaRPr lang="en-US"/>
          </a:p>
        </p:txBody>
      </p:sp>
      <p:pic>
        <p:nvPicPr>
          <p:cNvPr id="8" name="Picture 7">
            <a:extLst>
              <a:ext uri="{FF2B5EF4-FFF2-40B4-BE49-F238E27FC236}">
                <a16:creationId xmlns:a16="http://schemas.microsoft.com/office/drawing/2014/main" id="{26A69DEF-9261-4EC7-916D-BC610B54D0B8}"/>
              </a:ext>
            </a:extLst>
          </p:cNvPr>
          <p:cNvPicPr>
            <a:picLocks noChangeAspect="1"/>
          </p:cNvPicPr>
          <p:nvPr/>
        </p:nvPicPr>
        <p:blipFill>
          <a:blip r:embed="rId3"/>
          <a:stretch>
            <a:fillRect/>
          </a:stretch>
        </p:blipFill>
        <p:spPr>
          <a:xfrm>
            <a:off x="755576" y="746059"/>
            <a:ext cx="2093248" cy="3691053"/>
          </a:xfrm>
          <a:prstGeom prst="rect">
            <a:avLst/>
          </a:prstGeom>
          <a:ln>
            <a:noFill/>
          </a:ln>
          <a:effectLst>
            <a:outerShdw blurRad="190500" algn="tl" rotWithShape="0">
              <a:srgbClr val="000000">
                <a:alpha val="70000"/>
              </a:srgbClr>
            </a:outerShdw>
          </a:effectLst>
        </p:spPr>
      </p:pic>
      <p:pic>
        <p:nvPicPr>
          <p:cNvPr id="10" name="Content Placeholder 9">
            <a:extLst>
              <a:ext uri="{FF2B5EF4-FFF2-40B4-BE49-F238E27FC236}">
                <a16:creationId xmlns:a16="http://schemas.microsoft.com/office/drawing/2014/main" id="{0E57D948-09A4-00B6-EECD-F4C8E3EA6FFE}"/>
              </a:ext>
            </a:extLst>
          </p:cNvPr>
          <p:cNvPicPr>
            <a:picLocks noGrp="1" noChangeAspect="1"/>
          </p:cNvPicPr>
          <p:nvPr>
            <p:ph idx="1"/>
          </p:nvPr>
        </p:nvPicPr>
        <p:blipFill>
          <a:blip r:embed="rId4"/>
          <a:stretch>
            <a:fillRect/>
          </a:stretch>
        </p:blipFill>
        <p:spPr>
          <a:xfrm>
            <a:off x="1628905" y="2780928"/>
            <a:ext cx="2103248" cy="3691054"/>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108813EF-D627-91E6-38F5-55ED0DBFFAFB}"/>
              </a:ext>
            </a:extLst>
          </p:cNvPr>
          <p:cNvSpPr/>
          <p:nvPr/>
        </p:nvSpPr>
        <p:spPr>
          <a:xfrm>
            <a:off x="3923928" y="2780928"/>
            <a:ext cx="2011680" cy="2011680"/>
          </a:xfrm>
          <a:prstGeom prst="ellipse">
            <a:avLst/>
          </a:prstGeom>
          <a:solidFill>
            <a:srgbClr val="6F878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a:lstStyle/>
          <a:p>
            <a:endParaRPr lang="en-US" dirty="0"/>
          </a:p>
        </p:txBody>
      </p:sp>
      <p:sp>
        <p:nvSpPr>
          <p:cNvPr id="12" name="TextBox 11">
            <a:extLst>
              <a:ext uri="{FF2B5EF4-FFF2-40B4-BE49-F238E27FC236}">
                <a16:creationId xmlns:a16="http://schemas.microsoft.com/office/drawing/2014/main" id="{2C6D6932-9279-1DE4-9808-3E6F79A839CE}"/>
              </a:ext>
            </a:extLst>
          </p:cNvPr>
          <p:cNvSpPr txBox="1"/>
          <p:nvPr/>
        </p:nvSpPr>
        <p:spPr>
          <a:xfrm>
            <a:off x="4241130" y="3124979"/>
            <a:ext cx="1374184" cy="1323439"/>
          </a:xfrm>
          <a:prstGeom prst="rect">
            <a:avLst/>
          </a:prstGeom>
          <a:noFill/>
        </p:spPr>
        <p:txBody>
          <a:bodyPr wrap="square">
            <a:spAutoFit/>
          </a:bodyPr>
          <a:lstStyle/>
          <a:p>
            <a:pPr algn="ctr"/>
            <a:r>
              <a:rPr lang="en-US" sz="2000" b="1" dirty="0">
                <a:solidFill>
                  <a:schemeClr val="bg1"/>
                </a:solidFill>
                <a:latin typeface="Calibri" panose="020F0502020204030204" pitchFamily="34" charset="0"/>
                <a:cs typeface="Calibri" panose="020F0502020204030204" pitchFamily="34" charset="0"/>
              </a:rPr>
              <a:t>CCTG </a:t>
            </a:r>
            <a:r>
              <a:rPr lang="en-US" sz="2000" b="1" dirty="0" err="1">
                <a:solidFill>
                  <a:schemeClr val="bg1"/>
                </a:solidFill>
                <a:latin typeface="Calibri" panose="020F0502020204030204" pitchFamily="34" charset="0"/>
                <a:cs typeface="Calibri" panose="020F0502020204030204" pitchFamily="34" charset="0"/>
              </a:rPr>
              <a:t>eCOA</a:t>
            </a:r>
            <a:endParaRPr lang="en-US" sz="2000" b="1" dirty="0">
              <a:solidFill>
                <a:schemeClr val="bg1"/>
              </a:solidFill>
              <a:latin typeface="Calibri" panose="020F0502020204030204" pitchFamily="34" charset="0"/>
              <a:cs typeface="Calibri" panose="020F0502020204030204" pitchFamily="34" charset="0"/>
            </a:endParaRPr>
          </a:p>
          <a:p>
            <a:pPr algn="ctr"/>
            <a:r>
              <a:rPr lang="en-US" sz="2000" b="1" dirty="0">
                <a:solidFill>
                  <a:schemeClr val="bg1"/>
                </a:solidFill>
                <a:latin typeface="Calibri" panose="020F0502020204030204" pitchFamily="34" charset="0"/>
                <a:cs typeface="Calibri" panose="020F0502020204030204" pitchFamily="34" charset="0"/>
              </a:rPr>
              <a:t>&amp;</a:t>
            </a:r>
          </a:p>
          <a:p>
            <a:pPr algn="ctr"/>
            <a:r>
              <a:rPr lang="en-US" sz="2000" b="1" dirty="0">
                <a:solidFill>
                  <a:schemeClr val="bg1"/>
                </a:solidFill>
                <a:latin typeface="Calibri" panose="020F0502020204030204" pitchFamily="34" charset="0"/>
                <a:cs typeface="Calibri" panose="020F0502020204030204" pitchFamily="34" charset="0"/>
              </a:rPr>
              <a:t>ePRO</a:t>
            </a:r>
            <a:endParaRPr lang="ko-KR" altLang="en-US" sz="2000" b="1" dirty="0">
              <a:solidFill>
                <a:schemeClr val="bg1"/>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361BCDD9-4E3D-07B5-65CD-38815B821CF4}"/>
              </a:ext>
            </a:extLst>
          </p:cNvPr>
          <p:cNvSpPr/>
          <p:nvPr/>
        </p:nvSpPr>
        <p:spPr>
          <a:xfrm>
            <a:off x="2380536" y="929482"/>
            <a:ext cx="2011680" cy="12180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BL13.F is piloting the use of </a:t>
            </a:r>
            <a:r>
              <a:rPr lang="en-US" sz="1200" dirty="0" err="1">
                <a:latin typeface="Calibri" panose="020F0502020204030204" pitchFamily="34" charset="0"/>
                <a:cs typeface="Calibri" panose="020F0502020204030204" pitchFamily="34" charset="0"/>
              </a:rPr>
              <a:t>uMotif’s</a:t>
            </a:r>
            <a:r>
              <a:rPr lang="en-US" sz="1200" dirty="0">
                <a:latin typeface="Calibri" panose="020F0502020204030204" pitchFamily="34" charset="0"/>
                <a:cs typeface="Calibri" panose="020F0502020204030204" pitchFamily="34" charset="0"/>
              </a:rPr>
              <a:t> mobile health app Symptom-IQ on BL.13 for subject’s self-tracking of symptoms for adverse event reporting</a:t>
            </a:r>
          </a:p>
        </p:txBody>
      </p:sp>
      <p:pic>
        <p:nvPicPr>
          <p:cNvPr id="26" name="Picture 25">
            <a:extLst>
              <a:ext uri="{FF2B5EF4-FFF2-40B4-BE49-F238E27FC236}">
                <a16:creationId xmlns:a16="http://schemas.microsoft.com/office/drawing/2014/main" id="{E5A0F43C-3396-656D-99AD-B2F082079504}"/>
              </a:ext>
            </a:extLst>
          </p:cNvPr>
          <p:cNvPicPr>
            <a:picLocks noChangeAspect="1"/>
          </p:cNvPicPr>
          <p:nvPr/>
        </p:nvPicPr>
        <p:blipFill>
          <a:blip r:embed="rId5"/>
          <a:stretch>
            <a:fillRect/>
          </a:stretch>
        </p:blipFill>
        <p:spPr>
          <a:xfrm>
            <a:off x="4728570" y="880815"/>
            <a:ext cx="3923928" cy="1279829"/>
          </a:xfrm>
          <a:prstGeom prst="rect">
            <a:avLst/>
          </a:prstGeom>
          <a:ln>
            <a:noFill/>
          </a:ln>
          <a:effectLst>
            <a:outerShdw blurRad="190500" algn="tl" rotWithShape="0">
              <a:srgbClr val="000000">
                <a:alpha val="70000"/>
              </a:srgbClr>
            </a:outerShdw>
          </a:effectLst>
        </p:spPr>
      </p:pic>
      <p:sp>
        <p:nvSpPr>
          <p:cNvPr id="24" name="Rectangle: Rounded Corners 23">
            <a:extLst>
              <a:ext uri="{FF2B5EF4-FFF2-40B4-BE49-F238E27FC236}">
                <a16:creationId xmlns:a16="http://schemas.microsoft.com/office/drawing/2014/main" id="{EEFE0E49-23C0-2A3E-30BA-EE9E80BCB33D}"/>
              </a:ext>
            </a:extLst>
          </p:cNvPr>
          <p:cNvSpPr/>
          <p:nvPr/>
        </p:nvSpPr>
        <p:spPr>
          <a:xfrm>
            <a:off x="6648754" y="116632"/>
            <a:ext cx="2387742"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e-PRO using in-house developed mobile-friendly web application </a:t>
            </a:r>
            <a:r>
              <a:rPr lang="en-US" sz="1000" dirty="0">
                <a:latin typeface="Calibri" panose="020F0502020204030204" pitchFamily="34" charset="0"/>
                <a:cs typeface="Calibri" panose="020F0502020204030204" pitchFamily="34" charset="0"/>
              </a:rPr>
              <a:t>SPROUT </a:t>
            </a:r>
            <a:r>
              <a:rPr lang="en-US" sz="1200" dirty="0">
                <a:latin typeface="Calibri" panose="020F0502020204030204" pitchFamily="34" charset="0"/>
                <a:cs typeface="Calibri" panose="020F0502020204030204" pitchFamily="34" charset="0"/>
              </a:rPr>
              <a:t>(</a:t>
            </a:r>
            <a:r>
              <a:rPr lang="en-CA" sz="1200" b="1" dirty="0">
                <a:effectLst/>
                <a:latin typeface="Calibri" panose="020F0502020204030204" pitchFamily="34" charset="0"/>
                <a:ea typeface="MS Gothic" panose="020B0609070205080204" pitchFamily="49" charset="-128"/>
              </a:rPr>
              <a:t>S</a:t>
            </a:r>
            <a:r>
              <a:rPr lang="en-CA" sz="1200" dirty="0">
                <a:effectLst/>
                <a:latin typeface="Calibri" panose="020F0502020204030204" pitchFamily="34" charset="0"/>
                <a:ea typeface="MS Gothic" panose="020B0609070205080204" pitchFamily="49" charset="-128"/>
              </a:rPr>
              <a:t>ystem for </a:t>
            </a:r>
            <a:r>
              <a:rPr lang="en-CA" sz="1200" b="1" dirty="0">
                <a:effectLst/>
                <a:latin typeface="Calibri" panose="020F0502020204030204" pitchFamily="34" charset="0"/>
                <a:ea typeface="MS Gothic" panose="020B0609070205080204" pitchFamily="49" charset="-128"/>
              </a:rPr>
              <a:t>P</a:t>
            </a:r>
            <a:r>
              <a:rPr lang="en-CA" sz="1200" dirty="0">
                <a:effectLst/>
                <a:latin typeface="Calibri" panose="020F0502020204030204" pitchFamily="34" charset="0"/>
                <a:ea typeface="MS Gothic" panose="020B0609070205080204" pitchFamily="49" charset="-128"/>
              </a:rPr>
              <a:t>atient </a:t>
            </a:r>
            <a:r>
              <a:rPr lang="en-CA" sz="1200" b="1" dirty="0">
                <a:effectLst/>
                <a:latin typeface="Calibri" panose="020F0502020204030204" pitchFamily="34" charset="0"/>
                <a:ea typeface="MS Gothic" panose="020B0609070205080204" pitchFamily="49" charset="-128"/>
              </a:rPr>
              <a:t>R</a:t>
            </a:r>
            <a:r>
              <a:rPr lang="en-CA" sz="1200" dirty="0">
                <a:effectLst/>
                <a:latin typeface="Calibri" panose="020F0502020204030204" pitchFamily="34" charset="0"/>
                <a:ea typeface="MS Gothic" panose="020B0609070205080204" pitchFamily="49" charset="-128"/>
              </a:rPr>
              <a:t>ecorded </a:t>
            </a:r>
            <a:r>
              <a:rPr lang="en-CA" sz="1200" b="1" dirty="0">
                <a:effectLst/>
                <a:latin typeface="Calibri" panose="020F0502020204030204" pitchFamily="34" charset="0"/>
                <a:ea typeface="MS Gothic" panose="020B0609070205080204" pitchFamily="49" charset="-128"/>
              </a:rPr>
              <a:t>Out</a:t>
            </a:r>
            <a:r>
              <a:rPr lang="en-CA" sz="1200" dirty="0">
                <a:effectLst/>
                <a:latin typeface="Calibri" panose="020F0502020204030204" pitchFamily="34" charset="0"/>
                <a:ea typeface="MS Gothic" panose="020B0609070205080204" pitchFamily="49" charset="-128"/>
              </a:rPr>
              <a:t>comes)</a:t>
            </a:r>
            <a:endParaRPr lang="en-US" sz="1200" dirty="0">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8BFD0749-1629-332A-C63E-39E762DF3445}"/>
              </a:ext>
            </a:extLst>
          </p:cNvPr>
          <p:cNvPicPr>
            <a:picLocks noChangeAspect="1"/>
          </p:cNvPicPr>
          <p:nvPr/>
        </p:nvPicPr>
        <p:blipFill>
          <a:blip r:embed="rId6"/>
          <a:stretch>
            <a:fillRect/>
          </a:stretch>
        </p:blipFill>
        <p:spPr>
          <a:xfrm>
            <a:off x="5927878" y="3861048"/>
            <a:ext cx="1491076" cy="2996952"/>
          </a:xfrm>
          <a:prstGeom prst="rect">
            <a:avLst/>
          </a:prstGeom>
          <a:ln>
            <a:noFill/>
          </a:ln>
          <a:effectLst>
            <a:outerShdw blurRad="190500" algn="tl" rotWithShape="0">
              <a:srgbClr val="000000">
                <a:alpha val="70000"/>
              </a:srgbClr>
            </a:outerShdw>
          </a:effectLst>
        </p:spPr>
      </p:pic>
      <p:pic>
        <p:nvPicPr>
          <p:cNvPr id="34" name="Picture 33">
            <a:extLst>
              <a:ext uri="{FF2B5EF4-FFF2-40B4-BE49-F238E27FC236}">
                <a16:creationId xmlns:a16="http://schemas.microsoft.com/office/drawing/2014/main" id="{8EE4A4A6-515F-D945-419F-56BC031776B8}"/>
              </a:ext>
            </a:extLst>
          </p:cNvPr>
          <p:cNvPicPr>
            <a:picLocks noChangeAspect="1"/>
          </p:cNvPicPr>
          <p:nvPr/>
        </p:nvPicPr>
        <p:blipFill>
          <a:blip r:embed="rId7"/>
          <a:stretch>
            <a:fillRect/>
          </a:stretch>
        </p:blipFill>
        <p:spPr>
          <a:xfrm>
            <a:off x="6991441" y="3676790"/>
            <a:ext cx="1520731" cy="2996952"/>
          </a:xfrm>
          <a:prstGeom prst="rect">
            <a:avLst/>
          </a:prstGeom>
          <a:ln>
            <a:noFill/>
          </a:ln>
          <a:effectLst>
            <a:outerShdw blurRad="190500" algn="tl" rotWithShape="0">
              <a:srgbClr val="000000">
                <a:alpha val="70000"/>
              </a:srgbClr>
            </a:outerShdw>
          </a:effectLst>
        </p:spPr>
      </p:pic>
      <p:sp>
        <p:nvSpPr>
          <p:cNvPr id="35" name="Rectangle: Rounded Corners 34">
            <a:extLst>
              <a:ext uri="{FF2B5EF4-FFF2-40B4-BE49-F238E27FC236}">
                <a16:creationId xmlns:a16="http://schemas.microsoft.com/office/drawing/2014/main" id="{54FB982B-9945-AEE2-1D5C-D28755D00C5A}"/>
              </a:ext>
            </a:extLst>
          </p:cNvPr>
          <p:cNvSpPr/>
          <p:nvPr/>
        </p:nvSpPr>
        <p:spPr>
          <a:xfrm>
            <a:off x="4304135" y="5617145"/>
            <a:ext cx="2082615"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200" dirty="0">
                <a:latin typeface="Calibri" panose="020F0502020204030204" pitchFamily="34" charset="0"/>
                <a:cs typeface="Calibri" panose="020F0502020204030204" pitchFamily="34" charset="0"/>
              </a:rPr>
              <a:t>Currently developing SPROUT as a true native mobile app (for iOS and Android)</a:t>
            </a:r>
          </a:p>
        </p:txBody>
      </p:sp>
      <p:sp>
        <p:nvSpPr>
          <p:cNvPr id="2" name="Title 1">
            <a:extLst>
              <a:ext uri="{FF2B5EF4-FFF2-40B4-BE49-F238E27FC236}">
                <a16:creationId xmlns:a16="http://schemas.microsoft.com/office/drawing/2014/main" id="{C613E098-EAB8-1B27-9994-B758055830C0}"/>
              </a:ext>
            </a:extLst>
          </p:cNvPr>
          <p:cNvSpPr>
            <a:spLocks noGrp="1"/>
          </p:cNvSpPr>
          <p:nvPr>
            <p:ph type="title"/>
          </p:nvPr>
        </p:nvSpPr>
        <p:spPr/>
        <p:txBody>
          <a:bodyPr/>
          <a:lstStyle/>
          <a:p>
            <a:r>
              <a:rPr lang="en-US" dirty="0"/>
              <a:t>Mobile App Technology</a:t>
            </a:r>
          </a:p>
        </p:txBody>
      </p:sp>
    </p:spTree>
    <p:extLst>
      <p:ext uri="{BB962C8B-B14F-4D97-AF65-F5344CB8AC3E}">
        <p14:creationId xmlns:p14="http://schemas.microsoft.com/office/powerpoint/2010/main" val="232477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a:t>Mobile App Technology</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a:bodyPr>
          <a:lstStyle/>
          <a:p>
            <a:r>
              <a:rPr lang="en-US" sz="2400" dirty="0"/>
              <a:t>Further investigate use of mobile app technology for self-tracking and real-time reporting by trial subjects</a:t>
            </a:r>
          </a:p>
          <a:p>
            <a:pPr lvl="1">
              <a:buSzPct val="75000"/>
            </a:pPr>
            <a:r>
              <a:rPr lang="en-US" sz="2000" dirty="0"/>
              <a:t>Broaden in-house expertise and training on mobile app development and workflows</a:t>
            </a:r>
          </a:p>
          <a:p>
            <a:pPr lvl="1">
              <a:buSzPct val="75000"/>
            </a:pPr>
            <a:r>
              <a:rPr lang="en-US" sz="2000" dirty="0"/>
              <a:t>Investigate mobile app for supporting trial conduct for patients, alerts/reminders to enhance adherence to protocol, medication compliance, health promotion and disease prevention, health and disease monitoring, communication, data collection, mobile telemedicine, point of care and medical decision support, emergency medical response</a:t>
            </a:r>
          </a:p>
          <a:p>
            <a:pPr lvl="1">
              <a:buSzPct val="75000"/>
            </a:pPr>
            <a:r>
              <a:rPr lang="en-US" sz="2000" dirty="0"/>
              <a:t>Mobile app for patients and sites/investigators, portal for sites/investigators and central office/monitoring</a:t>
            </a:r>
          </a:p>
          <a:p>
            <a:pPr lvl="1">
              <a:buSzPct val="75000"/>
            </a:pPr>
            <a:r>
              <a:rPr lang="en-US" sz="2000" dirty="0"/>
              <a:t>Patient-focused apps</a:t>
            </a:r>
          </a:p>
          <a:p>
            <a:pPr lvl="1">
              <a:buSzPct val="75000"/>
            </a:pPr>
            <a:r>
              <a:rPr lang="en-US" sz="2000" dirty="0"/>
              <a:t>Emphasis on design, optimize usability of app and device, multi-lingual support</a:t>
            </a:r>
          </a:p>
          <a:p>
            <a:pPr lvl="1"/>
            <a:endParaRPr lang="en-US" dirty="0"/>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293232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a:t>Mobile App Technology (cont’d)</a:t>
            </a:r>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normAutofit/>
          </a:bodyPr>
          <a:lstStyle/>
          <a:p>
            <a:r>
              <a:rPr lang="en-US" dirty="0"/>
              <a:t>Benefits</a:t>
            </a:r>
          </a:p>
          <a:p>
            <a:pPr lvl="1"/>
            <a:r>
              <a:rPr lang="en-US" dirty="0"/>
              <a:t>Patient engagement</a:t>
            </a:r>
          </a:p>
          <a:p>
            <a:pPr lvl="1"/>
            <a:r>
              <a:rPr lang="en-US" dirty="0"/>
              <a:t>Real-time data</a:t>
            </a:r>
          </a:p>
          <a:p>
            <a:pPr lvl="1"/>
            <a:r>
              <a:rPr lang="en-US" dirty="0"/>
              <a:t>Cost saving in site administration</a:t>
            </a:r>
          </a:p>
          <a:p>
            <a:r>
              <a:rPr lang="en-US" dirty="0"/>
              <a:t>Challenges</a:t>
            </a:r>
          </a:p>
          <a:p>
            <a:pPr lvl="1"/>
            <a:r>
              <a:rPr lang="en-US" dirty="0"/>
              <a:t>Data security, privacy and PHI concerns</a:t>
            </a:r>
          </a:p>
          <a:p>
            <a:pPr lvl="1"/>
            <a:r>
              <a:rPr lang="en-US" dirty="0"/>
              <a:t>System integration, operating systems, cost of providing mobile devices, network connection</a:t>
            </a:r>
          </a:p>
          <a:p>
            <a:pPr lvl="1"/>
            <a:r>
              <a:rPr lang="en-US" dirty="0"/>
              <a:t>Potential for bias in reporting</a:t>
            </a:r>
          </a:p>
          <a:p>
            <a:pPr lvl="1"/>
            <a:endParaRPr lang="en-US" dirty="0"/>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8</a:t>
            </a:fld>
            <a:endParaRPr lang="en-US"/>
          </a:p>
        </p:txBody>
      </p:sp>
    </p:spTree>
    <p:extLst>
      <p:ext uri="{BB962C8B-B14F-4D97-AF65-F5344CB8AC3E}">
        <p14:creationId xmlns:p14="http://schemas.microsoft.com/office/powerpoint/2010/main" val="259446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1B79-EE77-2DC0-FD8D-493903DC8204}"/>
              </a:ext>
            </a:extLst>
          </p:cNvPr>
          <p:cNvSpPr>
            <a:spLocks noGrp="1"/>
          </p:cNvSpPr>
          <p:nvPr>
            <p:ph type="title"/>
          </p:nvPr>
        </p:nvSpPr>
        <p:spPr/>
        <p:txBody>
          <a:bodyPr/>
          <a:lstStyle/>
          <a:p>
            <a:r>
              <a:rPr lang="en-US" dirty="0" err="1"/>
              <a:t>eConsent</a:t>
            </a:r>
            <a:endParaRPr lang="en-US" dirty="0"/>
          </a:p>
        </p:txBody>
      </p:sp>
      <p:sp>
        <p:nvSpPr>
          <p:cNvPr id="3" name="Content Placeholder 2">
            <a:extLst>
              <a:ext uri="{FF2B5EF4-FFF2-40B4-BE49-F238E27FC236}">
                <a16:creationId xmlns:a16="http://schemas.microsoft.com/office/drawing/2014/main" id="{EB1E54E8-098F-5346-EB40-AED8B92E922F}"/>
              </a:ext>
            </a:extLst>
          </p:cNvPr>
          <p:cNvSpPr>
            <a:spLocks noGrp="1"/>
          </p:cNvSpPr>
          <p:nvPr>
            <p:ph idx="1"/>
          </p:nvPr>
        </p:nvSpPr>
        <p:spPr/>
        <p:txBody>
          <a:bodyPr/>
          <a:lstStyle/>
          <a:p>
            <a:r>
              <a:rPr lang="en-US" dirty="0"/>
              <a:t>“</a:t>
            </a:r>
            <a:r>
              <a:rPr lang="en-US" dirty="0" err="1"/>
              <a:t>eConsent</a:t>
            </a:r>
            <a:r>
              <a:rPr lang="en-US" dirty="0"/>
              <a:t>” is an informed consenting method that uses multimedia components (e.g. videos, interactive presentations) to further explain the benefits and risks of participating in a clinical trial</a:t>
            </a:r>
          </a:p>
          <a:p>
            <a:pPr lvl="1"/>
            <a:r>
              <a:rPr lang="en-US" dirty="0"/>
              <a:t>Easy to understand</a:t>
            </a:r>
          </a:p>
          <a:p>
            <a:pPr lvl="1"/>
            <a:r>
              <a:rPr lang="en-US" dirty="0"/>
              <a:t>Engaging and interactive</a:t>
            </a:r>
          </a:p>
          <a:p>
            <a:r>
              <a:rPr lang="en-US" dirty="0"/>
              <a:t>CCTG is currently using electronic patient consent (</a:t>
            </a:r>
            <a:r>
              <a:rPr lang="en-US" dirty="0" err="1"/>
              <a:t>eConsent</a:t>
            </a:r>
            <a:r>
              <a:rPr lang="en-US" dirty="0"/>
              <a:t>) for SC.27 using the </a:t>
            </a:r>
            <a:r>
              <a:rPr lang="en-US" dirty="0" err="1"/>
              <a:t>REDCap</a:t>
            </a:r>
            <a:r>
              <a:rPr lang="en-US" dirty="0"/>
              <a:t> EDC system</a:t>
            </a:r>
          </a:p>
        </p:txBody>
      </p:sp>
      <p:sp>
        <p:nvSpPr>
          <p:cNvPr id="4" name="Slide Number Placeholder 3">
            <a:extLst>
              <a:ext uri="{FF2B5EF4-FFF2-40B4-BE49-F238E27FC236}">
                <a16:creationId xmlns:a16="http://schemas.microsoft.com/office/drawing/2014/main" id="{3D1E4F16-D9D9-02C1-6954-33B1685980BD}"/>
              </a:ext>
            </a:extLst>
          </p:cNvPr>
          <p:cNvSpPr>
            <a:spLocks noGrp="1"/>
          </p:cNvSpPr>
          <p:nvPr>
            <p:ph type="sldNum" sz="quarter" idx="12"/>
          </p:nvPr>
        </p:nvSpPr>
        <p:spPr/>
        <p:txBody>
          <a:bodyPr/>
          <a:lstStyle/>
          <a:p>
            <a:fld id="{2754ED01-E2A0-4C1E-8E21-014B99041579}" type="slidenum">
              <a:rPr lang="en-US" smtClean="0"/>
              <a:pPr/>
              <a:t>9</a:t>
            </a:fld>
            <a:endParaRPr lang="en-US"/>
          </a:p>
        </p:txBody>
      </p:sp>
    </p:spTree>
    <p:extLst>
      <p:ext uri="{BB962C8B-B14F-4D97-AF65-F5344CB8AC3E}">
        <p14:creationId xmlns:p14="http://schemas.microsoft.com/office/powerpoint/2010/main" val="37163093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CTG_PowerPoint_Template_Bilingual_4x3">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CCTG_PowerPoint_Template_Bilingual_4x3.potx" id="{8F9BC860-9E7B-4398-9B31-672B41585BDD}" vid="{02D08BA8-8080-45A1-AA11-6E50206490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1497</Words>
  <Application>Microsoft Office PowerPoint</Application>
  <PresentationFormat>On-screen Show (4:3)</PresentationFormat>
  <Paragraphs>220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Franklin Gothic Book</vt:lpstr>
      <vt:lpstr>Wingdings</vt:lpstr>
      <vt:lpstr>CCTG_PowerPoint_Template_Bilingual_4x3</vt:lpstr>
      <vt:lpstr>PowerPoint Presentation</vt:lpstr>
      <vt:lpstr>Learning Objectives</vt:lpstr>
      <vt:lpstr>Information Technology at CCTG</vt:lpstr>
      <vt:lpstr>CCTG Digital Transformation</vt:lpstr>
      <vt:lpstr>CCTG Patient Platform</vt:lpstr>
      <vt:lpstr>Mobile App Technology</vt:lpstr>
      <vt:lpstr>Mobile App Technology</vt:lpstr>
      <vt:lpstr>Mobile App Technology (cont’d)</vt:lpstr>
      <vt:lpstr>eConsent</vt:lpstr>
      <vt:lpstr>eConsent (cont’d)</vt:lpstr>
      <vt:lpstr>eConsent (cont’d)</vt:lpstr>
      <vt:lpstr>Patient Portal</vt:lpstr>
      <vt:lpstr>Data Analytics &amp; Visualization</vt:lpstr>
      <vt:lpstr>Data Analytics &amp; Visualizations</vt:lpstr>
      <vt:lpstr>An Example of Data Analytics &amp; Visualization Transformation: Accrual Utility</vt:lpstr>
      <vt:lpstr>Summary</vt:lpstr>
      <vt:lpstr>PowerPoint Presentation</vt:lpstr>
      <vt:lpstr>PowerPoint Presentation</vt:lpstr>
    </vt:vector>
  </TitlesOfParts>
  <Company>Canadian Cancer Trials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dc:creator>
  <cp:lastModifiedBy>Lam Pho</cp:lastModifiedBy>
  <cp:revision>215</cp:revision>
  <cp:lastPrinted>2016-10-20T17:46:42Z</cp:lastPrinted>
  <dcterms:created xsi:type="dcterms:W3CDTF">2016-10-20T13:17:19Z</dcterms:created>
  <dcterms:modified xsi:type="dcterms:W3CDTF">2022-08-05T11:29:36Z</dcterms:modified>
</cp:coreProperties>
</file>